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66" r:id="rId5"/>
    <p:sldId id="267" r:id="rId6"/>
    <p:sldId id="259" r:id="rId7"/>
    <p:sldId id="260" r:id="rId8"/>
    <p:sldId id="261" r:id="rId9"/>
    <p:sldId id="269" r:id="rId10"/>
    <p:sldId id="263" r:id="rId11"/>
    <p:sldId id="264" r:id="rId12"/>
    <p:sldId id="265" r:id="rId13"/>
  </p:sldIdLst>
  <p:sldSz cx="14630400" cy="8229600"/>
  <p:notesSz cx="8229600" cy="14630400"/>
  <p:embeddedFontLst>
    <p:embeddedFont>
      <p:font typeface="Montserrat" panose="00000500000000000000" pitchFamily="2" charset="0"/>
      <p:regular r:id="rId15"/>
      <p:bold r:id="rId16"/>
      <p:italic r:id="rId17"/>
      <p:boldItalic r:id="rId18"/>
    </p:embeddedFont>
    <p:embeddedFont>
      <p:font typeface="Montserrat ExtraBold" panose="00000900000000000000" pitchFamily="2" charset="0"/>
      <p:bold r:id="rId19"/>
      <p:boldItalic r:id="rId20"/>
    </p:embeddedFont>
    <p:embeddedFont>
      <p:font typeface="Nunito Semi Bold" panose="020B0604020202020204" charset="0"/>
      <p:regular r:id="rId21"/>
    </p:embeddedFont>
    <p:embeddedFont>
      <p:font typeface="PT Sans" panose="020B0503020203020204" pitchFamily="34" charset="0"/>
      <p:regular r:id="rId22"/>
      <p:bold r:id="rId23"/>
      <p:italic r:id="rId24"/>
      <p:boldItalic r:id="rId25"/>
    </p:embeddedFont>
    <p:embeddedFont>
      <p:font typeface="PT Sans Bold" panose="020B0703020203020204" charset="0"/>
      <p:bold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510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864038" y="1084183"/>
            <a:ext cx="7199308" cy="2073722"/>
          </a:xfrm>
          <a:prstGeom prst="rect">
            <a:avLst/>
          </a:prstGeom>
          <a:noFill/>
          <a:ln/>
        </p:spPr>
        <p:txBody>
          <a:bodyPr wrap="square" lIns="0" tIns="0" rIns="0" bIns="0" rtlCol="0" anchor="t"/>
          <a:lstStyle/>
          <a:p>
            <a:pPr marL="0" indent="0">
              <a:lnSpc>
                <a:spcPts val="7850"/>
              </a:lnSpc>
              <a:buNone/>
            </a:pPr>
            <a:r>
              <a:rPr lang="en-US" sz="4000" b="1" u="sng" dirty="0">
                <a:solidFill>
                  <a:schemeClr val="accent2">
                    <a:lumMod val="60000"/>
                    <a:lumOff val="40000"/>
                  </a:schemeClr>
                </a:solidFill>
                <a:latin typeface="Montserrat ExtraBold" panose="00000900000000000000" pitchFamily="2" charset="0"/>
                <a:ea typeface="Nunito Semi Bold" pitchFamily="34" charset="-122"/>
                <a:cs typeface="Nunito Semi Bold" pitchFamily="34" charset="-120"/>
              </a:rPr>
              <a:t>Heart Disease Prediction with Machine Learning</a:t>
            </a:r>
            <a:endParaRPr lang="en-US" sz="4000" b="1" u="sng" dirty="0">
              <a:solidFill>
                <a:schemeClr val="accent2">
                  <a:lumMod val="60000"/>
                  <a:lumOff val="40000"/>
                </a:schemeClr>
              </a:solidFill>
              <a:latin typeface="Montserrat ExtraBold" panose="00000900000000000000" pitchFamily="2" charset="0"/>
            </a:endParaRPr>
          </a:p>
        </p:txBody>
      </p:sp>
      <p:sp>
        <p:nvSpPr>
          <p:cNvPr id="7" name="Text 3"/>
          <p:cNvSpPr/>
          <p:nvPr/>
        </p:nvSpPr>
        <p:spPr>
          <a:xfrm>
            <a:off x="1153716" y="5071694"/>
            <a:ext cx="7387611" cy="2073722"/>
          </a:xfrm>
          <a:prstGeom prst="rect">
            <a:avLst/>
          </a:prstGeom>
          <a:noFill/>
          <a:ln/>
        </p:spPr>
        <p:txBody>
          <a:bodyPr wrap="none" lIns="0" tIns="0" rIns="0" bIns="0" rtlCol="0" anchor="t"/>
          <a:lstStyle/>
          <a:p>
            <a:pPr>
              <a:lnSpc>
                <a:spcPts val="3400"/>
              </a:lnSpc>
            </a:pPr>
            <a:r>
              <a:rPr lang="en-US" sz="2400" b="1" dirty="0">
                <a:solidFill>
                  <a:srgbClr val="FFFFFF"/>
                </a:solidFill>
                <a:latin typeface="PT Sans Bold" pitchFamily="34" charset="0"/>
                <a:ea typeface="PT Sans Bold" pitchFamily="34" charset="-122"/>
                <a:cs typeface="PT Sans Bold" pitchFamily="34" charset="-120"/>
              </a:rPr>
              <a:t>Team Members :-</a:t>
            </a:r>
          </a:p>
          <a:p>
            <a:pPr>
              <a:lnSpc>
                <a:spcPts val="3400"/>
              </a:lnSpc>
            </a:pPr>
            <a:r>
              <a:rPr lang="en-US" sz="2400" b="1" dirty="0">
                <a:solidFill>
                  <a:srgbClr val="FFFFFF"/>
                </a:solidFill>
                <a:latin typeface="PT Sans Bold" pitchFamily="34" charset="0"/>
                <a:ea typeface="PT Sans Bold" pitchFamily="34" charset="-122"/>
                <a:cs typeface="PT Sans Bold" pitchFamily="34" charset="-120"/>
              </a:rPr>
              <a:t> Aviral </a:t>
            </a:r>
            <a:r>
              <a:rPr lang="en-US" sz="2400" b="1" dirty="0" err="1">
                <a:solidFill>
                  <a:srgbClr val="FFFFFF"/>
                </a:solidFill>
                <a:latin typeface="PT Sans Bold" pitchFamily="34" charset="0"/>
                <a:ea typeface="PT Sans Bold" pitchFamily="34" charset="-122"/>
                <a:cs typeface="PT Sans Bold" pitchFamily="34" charset="-120"/>
              </a:rPr>
              <a:t>Vashishtha</a:t>
            </a:r>
            <a:r>
              <a:rPr lang="en-US" sz="2400" b="1" dirty="0">
                <a:solidFill>
                  <a:srgbClr val="FFFFFF"/>
                </a:solidFill>
                <a:latin typeface="PT Sans Bold" pitchFamily="34" charset="0"/>
                <a:ea typeface="PT Sans Bold" pitchFamily="34" charset="-122"/>
                <a:cs typeface="PT Sans Bold" pitchFamily="34" charset="-120"/>
              </a:rPr>
              <a:t> (RA2211003030186)</a:t>
            </a:r>
          </a:p>
          <a:p>
            <a:pPr>
              <a:lnSpc>
                <a:spcPts val="3400"/>
              </a:lnSpc>
            </a:pPr>
            <a:r>
              <a:rPr lang="en-US" sz="2400" b="1" dirty="0">
                <a:solidFill>
                  <a:srgbClr val="FFFFFF"/>
                </a:solidFill>
                <a:latin typeface="PT Sans Bold" pitchFamily="34" charset="0"/>
                <a:ea typeface="PT Sans Bold" pitchFamily="34" charset="-122"/>
                <a:cs typeface="PT Sans Bold" pitchFamily="34" charset="-120"/>
              </a:rPr>
              <a:t>Chirag </a:t>
            </a:r>
            <a:r>
              <a:rPr lang="en-US" sz="2400" b="1" dirty="0" err="1">
                <a:solidFill>
                  <a:srgbClr val="FFFFFF"/>
                </a:solidFill>
                <a:latin typeface="PT Sans Bold" pitchFamily="34" charset="0"/>
                <a:ea typeface="PT Sans Bold" pitchFamily="34" charset="-122"/>
                <a:cs typeface="PT Sans Bold" pitchFamily="34" charset="-120"/>
              </a:rPr>
              <a:t>Choken</a:t>
            </a:r>
            <a:r>
              <a:rPr lang="en-US" sz="2400" b="1" dirty="0">
                <a:solidFill>
                  <a:srgbClr val="FFFFFF"/>
                </a:solidFill>
                <a:latin typeface="PT Sans Bold" pitchFamily="34" charset="0"/>
                <a:ea typeface="PT Sans Bold" pitchFamily="34" charset="-122"/>
                <a:cs typeface="PT Sans Bold" pitchFamily="34" charset="-120"/>
              </a:rPr>
              <a:t> (RA2211003030188)</a:t>
            </a:r>
          </a:p>
          <a:p>
            <a:pPr marL="0" indent="0" algn="l">
              <a:lnSpc>
                <a:spcPts val="3400"/>
              </a:lnSpc>
              <a:buNone/>
            </a:pPr>
            <a:r>
              <a:rPr lang="en-US" sz="2400" b="1" dirty="0">
                <a:solidFill>
                  <a:srgbClr val="FFFFFF"/>
                </a:solidFill>
                <a:latin typeface="PT Sans Bold" pitchFamily="34" charset="0"/>
                <a:ea typeface="PT Sans Bold" pitchFamily="34" charset="-122"/>
                <a:cs typeface="PT Sans Bold" pitchFamily="34" charset="-120"/>
              </a:rPr>
              <a:t>Bhavya Bharadwaj (RA2211003030188)</a:t>
            </a:r>
          </a:p>
          <a:p>
            <a:pPr marL="0" indent="0" algn="l">
              <a:lnSpc>
                <a:spcPts val="3400"/>
              </a:lnSpc>
              <a:buNone/>
            </a:pPr>
            <a:r>
              <a:rPr lang="en-US" sz="2400" dirty="0"/>
              <a:t> </a:t>
            </a:r>
          </a:p>
        </p:txBody>
      </p:sp>
      <p:pic>
        <p:nvPicPr>
          <p:cNvPr id="1026" name="Picture 2" descr="Image result for heart disease prediction">
            <a:extLst>
              <a:ext uri="{FF2B5EF4-FFF2-40B4-BE49-F238E27FC236}">
                <a16:creationId xmlns:a16="http://schemas.microsoft.com/office/drawing/2014/main" id="{BAC33C37-776A-66AC-2D4F-0E045EF5D6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0201" y="342467"/>
            <a:ext cx="6063972" cy="30657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4864298" y="407432"/>
            <a:ext cx="4597003" cy="574596"/>
          </a:xfrm>
          <a:prstGeom prst="rect">
            <a:avLst/>
          </a:prstGeom>
          <a:noFill/>
          <a:ln/>
        </p:spPr>
        <p:txBody>
          <a:bodyPr wrap="none" lIns="0" tIns="0" rIns="0" bIns="0" rtlCol="0" anchor="t"/>
          <a:lstStyle/>
          <a:p>
            <a:pPr marL="0" indent="0">
              <a:lnSpc>
                <a:spcPts val="4500"/>
              </a:lnSpc>
              <a:buNone/>
            </a:pPr>
            <a:r>
              <a:rPr lang="en-US" sz="4000" b="1" u="sng" dirty="0">
                <a:solidFill>
                  <a:schemeClr val="accent2">
                    <a:lumMod val="60000"/>
                    <a:lumOff val="40000"/>
                  </a:schemeClr>
                </a:solidFill>
                <a:latin typeface="Montserrat ExtraBold" panose="00000900000000000000" pitchFamily="2" charset="0"/>
                <a:ea typeface="Nunito Semi Bold" pitchFamily="34" charset="-122"/>
                <a:cs typeface="Nunito Semi Bold" pitchFamily="34" charset="-120"/>
              </a:rPr>
              <a:t>Methodologies</a:t>
            </a:r>
            <a:endParaRPr lang="en-US" sz="4000" b="1" u="sng" dirty="0">
              <a:solidFill>
                <a:schemeClr val="accent2">
                  <a:lumMod val="60000"/>
                  <a:lumOff val="40000"/>
                </a:schemeClr>
              </a:solidFill>
              <a:latin typeface="Montserrat ExtraBold" panose="00000900000000000000" pitchFamily="2" charset="0"/>
            </a:endParaRPr>
          </a:p>
        </p:txBody>
      </p:sp>
      <p:sp>
        <p:nvSpPr>
          <p:cNvPr id="4" name="Text 1"/>
          <p:cNvSpPr/>
          <p:nvPr/>
        </p:nvSpPr>
        <p:spPr>
          <a:xfrm>
            <a:off x="6296891" y="2003405"/>
            <a:ext cx="8096542" cy="5818763"/>
          </a:xfrm>
          <a:prstGeom prst="rect">
            <a:avLst/>
          </a:prstGeom>
          <a:noFill/>
          <a:ln/>
        </p:spPr>
        <p:txBody>
          <a:bodyPr wrap="square" lIns="0" tIns="0" rIns="0" bIns="0" rtlCol="0" anchor="t"/>
          <a:lstStyle/>
          <a:p>
            <a:pPr marL="0" indent="0">
              <a:lnSpc>
                <a:spcPts val="2450"/>
              </a:lnSpc>
              <a:buNone/>
            </a:pPr>
            <a:r>
              <a:rPr lang="en-US" sz="1600" dirty="0">
                <a:solidFill>
                  <a:schemeClr val="bg1"/>
                </a:solidFill>
                <a:latin typeface="Montserrat" panose="00000500000000000000" pitchFamily="2" charset="0"/>
              </a:rPr>
              <a:t>Data Preprocessing: Impute missing data, encode categorical features (such as gender and chest pain type), and standardize numerical values.</a:t>
            </a:r>
          </a:p>
          <a:p>
            <a:pPr marL="0" indent="0">
              <a:lnSpc>
                <a:spcPts val="2450"/>
              </a:lnSpc>
              <a:buNone/>
            </a:pPr>
            <a:endParaRPr lang="en-US" sz="1600" dirty="0">
              <a:solidFill>
                <a:schemeClr val="bg1"/>
              </a:solidFill>
              <a:latin typeface="Montserrat" panose="00000500000000000000" pitchFamily="2" charset="0"/>
            </a:endParaRPr>
          </a:p>
          <a:p>
            <a:pPr marL="0" indent="0">
              <a:lnSpc>
                <a:spcPts val="2450"/>
              </a:lnSpc>
              <a:buNone/>
            </a:pPr>
            <a:r>
              <a:rPr lang="en-US" sz="1600" dirty="0">
                <a:solidFill>
                  <a:schemeClr val="bg1"/>
                </a:solidFill>
                <a:latin typeface="Montserrat" panose="00000500000000000000" pitchFamily="2" charset="0"/>
              </a:rPr>
              <a:t>Random Forest Algorithm: Random forests consist of multiple decision trees. Each tree is trained on a random subset of the data, and the final prediction is an aggregate (e.g., majority vote) of all trees.</a:t>
            </a:r>
          </a:p>
          <a:p>
            <a:pPr marL="0" indent="0">
              <a:lnSpc>
                <a:spcPts val="2450"/>
              </a:lnSpc>
              <a:buNone/>
            </a:pPr>
            <a:endParaRPr lang="en-US" sz="1600" dirty="0">
              <a:solidFill>
                <a:schemeClr val="bg1"/>
              </a:solidFill>
              <a:latin typeface="Montserrat" panose="00000500000000000000" pitchFamily="2" charset="0"/>
            </a:endParaRPr>
          </a:p>
          <a:p>
            <a:pPr marL="0" indent="0">
              <a:lnSpc>
                <a:spcPts val="2450"/>
              </a:lnSpc>
              <a:buNone/>
            </a:pPr>
            <a:r>
              <a:rPr lang="en-US" sz="1600" dirty="0">
                <a:solidFill>
                  <a:schemeClr val="bg1"/>
                </a:solidFill>
                <a:latin typeface="Montserrat" panose="00000500000000000000" pitchFamily="2" charset="0"/>
              </a:rPr>
              <a:t>Model Evaluation: Use cross-validation and a confusion matrix to assess the model’s performance.</a:t>
            </a:r>
          </a:p>
          <a:p>
            <a:pPr marL="0" indent="0">
              <a:lnSpc>
                <a:spcPts val="2450"/>
              </a:lnSpc>
              <a:buNone/>
            </a:pPr>
            <a:endParaRPr lang="en-US" sz="1600" dirty="0">
              <a:solidFill>
                <a:schemeClr val="bg1"/>
              </a:solidFill>
              <a:latin typeface="Montserrat" panose="00000500000000000000" pitchFamily="2" charset="0"/>
            </a:endParaRPr>
          </a:p>
          <a:p>
            <a:pPr marL="0" indent="0">
              <a:lnSpc>
                <a:spcPts val="2450"/>
              </a:lnSpc>
              <a:buNone/>
            </a:pPr>
            <a:r>
              <a:rPr lang="en-US" sz="1600" dirty="0">
                <a:solidFill>
                  <a:schemeClr val="bg1"/>
                </a:solidFill>
                <a:latin typeface="Montserrat" panose="00000500000000000000" pitchFamily="2" charset="0"/>
              </a:rPr>
              <a:t>Hyperparameter Tuning: Adjust parameters like the number of trees, max depth, and feature set to optimize model performance.</a:t>
            </a:r>
          </a:p>
        </p:txBody>
      </p:sp>
      <p:sp>
        <p:nvSpPr>
          <p:cNvPr id="5" name="Text 2"/>
          <p:cNvSpPr/>
          <p:nvPr/>
        </p:nvSpPr>
        <p:spPr>
          <a:xfrm>
            <a:off x="6296891" y="6081716"/>
            <a:ext cx="7776448" cy="1562695"/>
          </a:xfrm>
          <a:prstGeom prst="rect">
            <a:avLst/>
          </a:prstGeom>
          <a:noFill/>
          <a:ln/>
        </p:spPr>
        <p:txBody>
          <a:bodyPr wrap="square" lIns="0" tIns="0" rIns="0" bIns="0" rtlCol="0" anchor="t"/>
          <a:lstStyle/>
          <a:p>
            <a:pPr marL="0" indent="0">
              <a:lnSpc>
                <a:spcPts val="2450"/>
              </a:lnSpc>
              <a:buNone/>
            </a:pPr>
            <a:r>
              <a:rPr lang="en-US" sz="1600" dirty="0">
                <a:solidFill>
                  <a:srgbClr val="FFFFFF"/>
                </a:solidFill>
                <a:latin typeface="Montserrat" panose="00000500000000000000" pitchFamily="2" charset="0"/>
                <a:ea typeface="PT Sans" pitchFamily="34" charset="-122"/>
                <a:cs typeface="PT Sans" pitchFamily="34" charset="-120"/>
              </a:rPr>
              <a:t>Logistic Regression: In this case, we trained a logistic regression model to estimate the probability of a patient developing heart disease.</a:t>
            </a:r>
            <a:endParaRPr lang="en-US" sz="1600" dirty="0">
              <a:latin typeface="Montserrat" panose="00000500000000000000" pitchFamily="2" charset="0"/>
            </a:endParaRPr>
          </a:p>
        </p:txBody>
      </p:sp>
      <p:sp>
        <p:nvSpPr>
          <p:cNvPr id="8" name="AutoShape 2" descr="Random-Forest-Algorithm">
            <a:extLst>
              <a:ext uri="{FF2B5EF4-FFF2-40B4-BE49-F238E27FC236}">
                <a16:creationId xmlns:a16="http://schemas.microsoft.com/office/drawing/2014/main" id="{A41BF4B6-A697-F79E-CE4C-6EBE07987372}"/>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AutoShape 6" descr="Random-Forest-Algorithm">
            <a:extLst>
              <a:ext uri="{FF2B5EF4-FFF2-40B4-BE49-F238E27FC236}">
                <a16:creationId xmlns:a16="http://schemas.microsoft.com/office/drawing/2014/main" id="{74C3C498-8170-0777-D09C-8FCB6E944A49}"/>
              </a:ext>
            </a:extLst>
          </p:cNvPr>
          <p:cNvSpPr>
            <a:spLocks noChangeAspect="1" noChangeArrowheads="1"/>
          </p:cNvSpPr>
          <p:nvPr/>
        </p:nvSpPr>
        <p:spPr bwMode="auto">
          <a:xfrm>
            <a:off x="2352675" y="566738"/>
            <a:ext cx="9925050" cy="70961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1" name="Picture 10">
            <a:extLst>
              <a:ext uri="{FF2B5EF4-FFF2-40B4-BE49-F238E27FC236}">
                <a16:creationId xmlns:a16="http://schemas.microsoft.com/office/drawing/2014/main" id="{B6C90EDE-E533-E4A0-B1CB-41F0593479A9}"/>
              </a:ext>
            </a:extLst>
          </p:cNvPr>
          <p:cNvPicPr>
            <a:picLocks noChangeAspect="1"/>
          </p:cNvPicPr>
          <p:nvPr/>
        </p:nvPicPr>
        <p:blipFill>
          <a:blip r:embed="rId3"/>
          <a:stretch>
            <a:fillRect/>
          </a:stretch>
        </p:blipFill>
        <p:spPr>
          <a:xfrm>
            <a:off x="154892" y="1881876"/>
            <a:ext cx="5819881" cy="416104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4" name="Text 0"/>
          <p:cNvSpPr/>
          <p:nvPr/>
        </p:nvSpPr>
        <p:spPr>
          <a:xfrm>
            <a:off x="4880907" y="241637"/>
            <a:ext cx="4443532" cy="555427"/>
          </a:xfrm>
          <a:prstGeom prst="rect">
            <a:avLst/>
          </a:prstGeom>
          <a:noFill/>
          <a:ln/>
        </p:spPr>
        <p:txBody>
          <a:bodyPr wrap="none" lIns="0" tIns="0" rIns="0" bIns="0" rtlCol="0" anchor="t"/>
          <a:lstStyle/>
          <a:p>
            <a:pPr marL="0" indent="0" algn="ctr">
              <a:lnSpc>
                <a:spcPts val="4350"/>
              </a:lnSpc>
              <a:buNone/>
            </a:pPr>
            <a:r>
              <a:rPr lang="en-US" sz="3450" u="sng" dirty="0">
                <a:solidFill>
                  <a:schemeClr val="accent2">
                    <a:lumMod val="60000"/>
                    <a:lumOff val="40000"/>
                  </a:schemeClr>
                </a:solidFill>
                <a:latin typeface="Montserrat ExtraBold" panose="00000900000000000000" pitchFamily="2" charset="0"/>
                <a:ea typeface="Nunito Semi Bold" pitchFamily="34" charset="-122"/>
                <a:cs typeface="Nunito Semi Bold" pitchFamily="34" charset="-120"/>
              </a:rPr>
              <a:t>Results</a:t>
            </a:r>
            <a:endParaRPr lang="en-US" sz="3450" u="sng" dirty="0">
              <a:solidFill>
                <a:schemeClr val="accent2">
                  <a:lumMod val="60000"/>
                  <a:lumOff val="40000"/>
                </a:schemeClr>
              </a:solidFill>
              <a:latin typeface="Montserrat ExtraBold" panose="00000900000000000000" pitchFamily="2" charset="0"/>
            </a:endParaRPr>
          </a:p>
        </p:txBody>
      </p:sp>
      <p:sp>
        <p:nvSpPr>
          <p:cNvPr id="8" name="Text 4"/>
          <p:cNvSpPr/>
          <p:nvPr/>
        </p:nvSpPr>
        <p:spPr>
          <a:xfrm>
            <a:off x="4014668" y="5732145"/>
            <a:ext cx="159901" cy="266581"/>
          </a:xfrm>
          <a:prstGeom prst="rect">
            <a:avLst/>
          </a:prstGeom>
          <a:noFill/>
          <a:ln/>
        </p:spPr>
        <p:txBody>
          <a:bodyPr wrap="none" lIns="0" tIns="0" rIns="0" bIns="0" rtlCol="0" anchor="t"/>
          <a:lstStyle/>
          <a:p>
            <a:pPr marL="0" indent="0" algn="ctr">
              <a:lnSpc>
                <a:spcPts val="2050"/>
              </a:lnSpc>
              <a:buNone/>
            </a:pPr>
            <a:endParaRPr lang="en-US" sz="2050" dirty="0"/>
          </a:p>
        </p:txBody>
      </p:sp>
      <p:sp>
        <p:nvSpPr>
          <p:cNvPr id="9" name="Text 5"/>
          <p:cNvSpPr/>
          <p:nvPr/>
        </p:nvSpPr>
        <p:spPr>
          <a:xfrm>
            <a:off x="1952863" y="1814123"/>
            <a:ext cx="2221706" cy="277654"/>
          </a:xfrm>
          <a:prstGeom prst="rect">
            <a:avLst/>
          </a:prstGeom>
          <a:noFill/>
          <a:ln/>
        </p:spPr>
        <p:txBody>
          <a:bodyPr wrap="none" lIns="0" tIns="0" rIns="0" bIns="0" rtlCol="0" anchor="t"/>
          <a:lstStyle/>
          <a:p>
            <a:pPr marL="0" indent="0" algn="ctr">
              <a:lnSpc>
                <a:spcPts val="2150"/>
              </a:lnSpc>
              <a:buNone/>
            </a:pPr>
            <a:r>
              <a:rPr lang="en-US" sz="3600" dirty="0">
                <a:solidFill>
                  <a:srgbClr val="FFFFFF"/>
                </a:solidFill>
                <a:latin typeface="Montserrat ExtraBold" panose="00000900000000000000" pitchFamily="2" charset="0"/>
                <a:ea typeface="Nunito Semi Bold" pitchFamily="34" charset="-122"/>
                <a:cs typeface="Nunito Semi Bold" pitchFamily="34" charset="-120"/>
              </a:rPr>
              <a:t>Model Evaluation</a:t>
            </a:r>
            <a:endParaRPr lang="en-US" sz="3600" dirty="0">
              <a:latin typeface="Montserrat ExtraBold" panose="00000900000000000000" pitchFamily="2" charset="0"/>
            </a:endParaRPr>
          </a:p>
        </p:txBody>
      </p:sp>
      <p:sp>
        <p:nvSpPr>
          <p:cNvPr id="10" name="Text 6"/>
          <p:cNvSpPr/>
          <p:nvPr/>
        </p:nvSpPr>
        <p:spPr>
          <a:xfrm>
            <a:off x="1019944" y="2705772"/>
            <a:ext cx="5874306" cy="604123"/>
          </a:xfrm>
          <a:prstGeom prst="rect">
            <a:avLst/>
          </a:prstGeom>
          <a:noFill/>
          <a:ln/>
        </p:spPr>
        <p:txBody>
          <a:bodyPr wrap="square" lIns="0" tIns="0" rIns="0" bIns="0" rtlCol="0" anchor="t"/>
          <a:lstStyle/>
          <a:p>
            <a:pPr marL="0" indent="0" algn="just">
              <a:lnSpc>
                <a:spcPts val="2350"/>
              </a:lnSpc>
              <a:buNone/>
            </a:pPr>
            <a:r>
              <a:rPr lang="en-US" sz="2400" dirty="0">
                <a:solidFill>
                  <a:srgbClr val="FFFFFF"/>
                </a:solidFill>
                <a:latin typeface="PT Sans" pitchFamily="34" charset="0"/>
                <a:ea typeface="PT Sans" pitchFamily="34" charset="-122"/>
                <a:cs typeface="PT Sans" pitchFamily="34" charset="-120"/>
              </a:rPr>
              <a:t>The trained models were evaluated using various metrics, including accuracy, precision, recall, and F1-score.</a:t>
            </a:r>
            <a:endParaRPr lang="en-US" sz="2400" dirty="0"/>
          </a:p>
        </p:txBody>
      </p:sp>
      <p:sp>
        <p:nvSpPr>
          <p:cNvPr id="13" name="Text 9"/>
          <p:cNvSpPr/>
          <p:nvPr/>
        </p:nvSpPr>
        <p:spPr>
          <a:xfrm>
            <a:off x="7235071" y="5732145"/>
            <a:ext cx="159901" cy="266581"/>
          </a:xfrm>
          <a:prstGeom prst="rect">
            <a:avLst/>
          </a:prstGeom>
          <a:noFill/>
          <a:ln/>
        </p:spPr>
        <p:txBody>
          <a:bodyPr wrap="none" lIns="0" tIns="0" rIns="0" bIns="0" rtlCol="0" anchor="t"/>
          <a:lstStyle/>
          <a:p>
            <a:pPr marL="0" indent="0" algn="ctr">
              <a:lnSpc>
                <a:spcPts val="2050"/>
              </a:lnSpc>
              <a:buNone/>
            </a:pPr>
            <a:endParaRPr lang="en-US" sz="2050" dirty="0"/>
          </a:p>
        </p:txBody>
      </p:sp>
      <p:sp>
        <p:nvSpPr>
          <p:cNvPr id="18" name="Text 14"/>
          <p:cNvSpPr/>
          <p:nvPr/>
        </p:nvSpPr>
        <p:spPr>
          <a:xfrm>
            <a:off x="10455473" y="5732145"/>
            <a:ext cx="159901" cy="266581"/>
          </a:xfrm>
          <a:prstGeom prst="rect">
            <a:avLst/>
          </a:prstGeom>
          <a:noFill/>
          <a:ln/>
        </p:spPr>
        <p:txBody>
          <a:bodyPr wrap="none" lIns="0" tIns="0" rIns="0" bIns="0" rtlCol="0" anchor="t"/>
          <a:lstStyle/>
          <a:p>
            <a:pPr marL="0" indent="0" algn="ctr">
              <a:lnSpc>
                <a:spcPts val="2050"/>
              </a:lnSpc>
              <a:buNone/>
            </a:pPr>
            <a:endParaRPr lang="en-US" sz="2050" dirty="0"/>
          </a:p>
        </p:txBody>
      </p:sp>
      <p:pic>
        <p:nvPicPr>
          <p:cNvPr id="22" name="Picture 21">
            <a:extLst>
              <a:ext uri="{FF2B5EF4-FFF2-40B4-BE49-F238E27FC236}">
                <a16:creationId xmlns:a16="http://schemas.microsoft.com/office/drawing/2014/main" id="{B644BA7E-7754-445A-1E84-6883D30BACC8}"/>
              </a:ext>
            </a:extLst>
          </p:cNvPr>
          <p:cNvPicPr>
            <a:picLocks noChangeAspect="1"/>
          </p:cNvPicPr>
          <p:nvPr/>
        </p:nvPicPr>
        <p:blipFill>
          <a:blip r:embed="rId3"/>
          <a:stretch>
            <a:fillRect/>
          </a:stretch>
        </p:blipFill>
        <p:spPr>
          <a:xfrm>
            <a:off x="8684808" y="458299"/>
            <a:ext cx="5446829" cy="4354909"/>
          </a:xfrm>
          <a:prstGeom prst="rect">
            <a:avLst/>
          </a:prstGeom>
        </p:spPr>
      </p:pic>
      <p:pic>
        <p:nvPicPr>
          <p:cNvPr id="24" name="Picture 23">
            <a:extLst>
              <a:ext uri="{FF2B5EF4-FFF2-40B4-BE49-F238E27FC236}">
                <a16:creationId xmlns:a16="http://schemas.microsoft.com/office/drawing/2014/main" id="{22D627FB-3E80-B18F-C4A2-867C0B057949}"/>
              </a:ext>
            </a:extLst>
          </p:cNvPr>
          <p:cNvPicPr>
            <a:picLocks noChangeAspect="1"/>
          </p:cNvPicPr>
          <p:nvPr/>
        </p:nvPicPr>
        <p:blipFill>
          <a:blip r:embed="rId4"/>
          <a:stretch>
            <a:fillRect/>
          </a:stretch>
        </p:blipFill>
        <p:spPr>
          <a:xfrm>
            <a:off x="601071" y="4919706"/>
            <a:ext cx="8885690" cy="262912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9512" y="1657112"/>
            <a:ext cx="4915376" cy="4915376"/>
          </a:xfrm>
          <a:prstGeom prst="rect">
            <a:avLst/>
          </a:prstGeom>
        </p:spPr>
      </p:pic>
      <p:sp>
        <p:nvSpPr>
          <p:cNvPr id="4" name="Text 0"/>
          <p:cNvSpPr/>
          <p:nvPr/>
        </p:nvSpPr>
        <p:spPr>
          <a:xfrm>
            <a:off x="799624" y="822127"/>
            <a:ext cx="5375910" cy="671870"/>
          </a:xfrm>
          <a:prstGeom prst="rect">
            <a:avLst/>
          </a:prstGeom>
          <a:noFill/>
          <a:ln/>
        </p:spPr>
        <p:txBody>
          <a:bodyPr wrap="none" lIns="0" tIns="0" rIns="0" bIns="0" rtlCol="0" anchor="t"/>
          <a:lstStyle/>
          <a:p>
            <a:pPr marL="0" indent="0">
              <a:lnSpc>
                <a:spcPts val="5250"/>
              </a:lnSpc>
              <a:buNone/>
            </a:pPr>
            <a:r>
              <a:rPr lang="en-US" sz="4200" u="sng" dirty="0">
                <a:solidFill>
                  <a:schemeClr val="accent2">
                    <a:lumMod val="60000"/>
                    <a:lumOff val="40000"/>
                  </a:schemeClr>
                </a:solidFill>
                <a:latin typeface="Montserrat ExtraBold" panose="00000900000000000000" pitchFamily="2" charset="0"/>
                <a:ea typeface="Nunito Semi Bold" pitchFamily="34" charset="-122"/>
                <a:cs typeface="Nunito Semi Bold" pitchFamily="34" charset="-120"/>
              </a:rPr>
              <a:t>Conclusions</a:t>
            </a:r>
            <a:endParaRPr lang="en-US" sz="4200" u="sng" dirty="0">
              <a:solidFill>
                <a:schemeClr val="accent2">
                  <a:lumMod val="60000"/>
                  <a:lumOff val="40000"/>
                </a:schemeClr>
              </a:solidFill>
              <a:latin typeface="Montserrat ExtraBold" panose="00000900000000000000" pitchFamily="2" charset="0"/>
            </a:endParaRPr>
          </a:p>
        </p:txBody>
      </p:sp>
      <p:sp>
        <p:nvSpPr>
          <p:cNvPr id="5" name="Shape 1"/>
          <p:cNvSpPr/>
          <p:nvPr/>
        </p:nvSpPr>
        <p:spPr>
          <a:xfrm>
            <a:off x="799624" y="2093595"/>
            <a:ext cx="513993" cy="513993"/>
          </a:xfrm>
          <a:prstGeom prst="roundRect">
            <a:avLst>
              <a:gd name="adj" fmla="val 66678"/>
            </a:avLst>
          </a:prstGeom>
          <a:solidFill>
            <a:srgbClr val="00002E"/>
          </a:solidFill>
          <a:ln w="22860">
            <a:solidFill>
              <a:srgbClr val="F2B42D"/>
            </a:solidFill>
            <a:prstDash val="solid"/>
          </a:ln>
        </p:spPr>
      </p:sp>
      <p:sp>
        <p:nvSpPr>
          <p:cNvPr id="6" name="Text 2"/>
          <p:cNvSpPr/>
          <p:nvPr/>
        </p:nvSpPr>
        <p:spPr>
          <a:xfrm>
            <a:off x="959763" y="2189321"/>
            <a:ext cx="193596" cy="322540"/>
          </a:xfrm>
          <a:prstGeom prst="rect">
            <a:avLst/>
          </a:prstGeom>
          <a:noFill/>
          <a:ln/>
        </p:spPr>
        <p:txBody>
          <a:bodyPr wrap="none" lIns="0" tIns="0" rIns="0" bIns="0" rtlCol="0" anchor="t"/>
          <a:lstStyle/>
          <a:p>
            <a:pPr marL="0" indent="0" algn="ctr">
              <a:lnSpc>
                <a:spcPts val="2500"/>
              </a:lnSpc>
              <a:buNone/>
            </a:pPr>
            <a:r>
              <a:rPr lang="en-US" sz="2500" dirty="0">
                <a:solidFill>
                  <a:srgbClr val="FFFFFF"/>
                </a:solidFill>
                <a:latin typeface="Nunito Semi Bold" pitchFamily="34" charset="0"/>
                <a:ea typeface="Nunito Semi Bold" pitchFamily="34" charset="-122"/>
                <a:cs typeface="Nunito Semi Bold" pitchFamily="34" charset="-120"/>
              </a:rPr>
              <a:t>1</a:t>
            </a:r>
            <a:endParaRPr lang="en-US" sz="2500" dirty="0"/>
          </a:p>
        </p:txBody>
      </p:sp>
      <p:sp>
        <p:nvSpPr>
          <p:cNvPr id="7" name="Text 3"/>
          <p:cNvSpPr/>
          <p:nvPr/>
        </p:nvSpPr>
        <p:spPr>
          <a:xfrm>
            <a:off x="1541978" y="2093595"/>
            <a:ext cx="2687955" cy="335994"/>
          </a:xfrm>
          <a:prstGeom prst="rect">
            <a:avLst/>
          </a:prstGeom>
          <a:noFill/>
          <a:ln/>
        </p:spPr>
        <p:txBody>
          <a:bodyPr wrap="none" lIns="0" tIns="0" rIns="0" bIns="0" rtlCol="0" anchor="t"/>
          <a:lstStyle/>
          <a:p>
            <a:pPr marL="0" indent="0">
              <a:lnSpc>
                <a:spcPts val="2600"/>
              </a:lnSpc>
              <a:buNone/>
            </a:pPr>
            <a:r>
              <a:rPr lang="en-US" sz="2100" dirty="0">
                <a:solidFill>
                  <a:srgbClr val="FFFFFF"/>
                </a:solidFill>
                <a:latin typeface="Nunito Semi Bold" pitchFamily="34" charset="0"/>
                <a:ea typeface="Nunito Semi Bold" pitchFamily="34" charset="-122"/>
                <a:cs typeface="Nunito Semi Bold" pitchFamily="34" charset="-120"/>
              </a:rPr>
              <a:t>Model Accuracy</a:t>
            </a:r>
            <a:endParaRPr lang="en-US" sz="2100" dirty="0"/>
          </a:p>
        </p:txBody>
      </p:sp>
      <p:sp>
        <p:nvSpPr>
          <p:cNvPr id="8" name="Text 4"/>
          <p:cNvSpPr/>
          <p:nvPr/>
        </p:nvSpPr>
        <p:spPr>
          <a:xfrm>
            <a:off x="1541978" y="2566630"/>
            <a:ext cx="6802398" cy="1096566"/>
          </a:xfrm>
          <a:prstGeom prst="rect">
            <a:avLst/>
          </a:prstGeom>
          <a:noFill/>
          <a:ln/>
        </p:spPr>
        <p:txBody>
          <a:bodyPr wrap="square" lIns="0" tIns="0" rIns="0" bIns="0" rtlCol="0" anchor="t"/>
          <a:lstStyle/>
          <a:p>
            <a:pPr marL="0" indent="0" algn="just">
              <a:lnSpc>
                <a:spcPts val="2850"/>
              </a:lnSpc>
              <a:buNone/>
            </a:pPr>
            <a:r>
              <a:rPr lang="en-US" dirty="0">
                <a:solidFill>
                  <a:srgbClr val="FFFFFF"/>
                </a:solidFill>
                <a:latin typeface="PT Sans" pitchFamily="34" charset="0"/>
                <a:ea typeface="PT Sans" pitchFamily="34" charset="-122"/>
                <a:cs typeface="PT Sans" pitchFamily="34" charset="-120"/>
              </a:rPr>
              <a:t>The developed machine learning model achieved a high level of accuracy in predicting heart disease risk, demonstrating its potential for clinical applications.</a:t>
            </a:r>
            <a:endParaRPr lang="en-US" dirty="0"/>
          </a:p>
        </p:txBody>
      </p:sp>
      <p:sp>
        <p:nvSpPr>
          <p:cNvPr id="9" name="Shape 5"/>
          <p:cNvSpPr/>
          <p:nvPr/>
        </p:nvSpPr>
        <p:spPr>
          <a:xfrm>
            <a:off x="799624" y="4148495"/>
            <a:ext cx="513993" cy="513993"/>
          </a:xfrm>
          <a:prstGeom prst="roundRect">
            <a:avLst>
              <a:gd name="adj" fmla="val 66678"/>
            </a:avLst>
          </a:prstGeom>
          <a:solidFill>
            <a:srgbClr val="00002E"/>
          </a:solidFill>
          <a:ln w="22860">
            <a:solidFill>
              <a:srgbClr val="D7425E"/>
            </a:solidFill>
            <a:prstDash val="solid"/>
          </a:ln>
        </p:spPr>
      </p:sp>
      <p:sp>
        <p:nvSpPr>
          <p:cNvPr id="10" name="Text 6"/>
          <p:cNvSpPr/>
          <p:nvPr/>
        </p:nvSpPr>
        <p:spPr>
          <a:xfrm>
            <a:off x="959763" y="4244221"/>
            <a:ext cx="193596" cy="322540"/>
          </a:xfrm>
          <a:prstGeom prst="rect">
            <a:avLst/>
          </a:prstGeom>
          <a:noFill/>
          <a:ln/>
        </p:spPr>
        <p:txBody>
          <a:bodyPr wrap="none" lIns="0" tIns="0" rIns="0" bIns="0" rtlCol="0" anchor="t"/>
          <a:lstStyle/>
          <a:p>
            <a:pPr marL="0" indent="0" algn="ctr">
              <a:lnSpc>
                <a:spcPts val="2500"/>
              </a:lnSpc>
              <a:buNone/>
            </a:pPr>
            <a:r>
              <a:rPr lang="en-US" sz="2500" dirty="0">
                <a:solidFill>
                  <a:srgbClr val="FFFFFF"/>
                </a:solidFill>
                <a:latin typeface="Nunito Semi Bold" pitchFamily="34" charset="0"/>
                <a:ea typeface="Nunito Semi Bold" pitchFamily="34" charset="-122"/>
                <a:cs typeface="Nunito Semi Bold" pitchFamily="34" charset="-120"/>
              </a:rPr>
              <a:t>2</a:t>
            </a:r>
            <a:endParaRPr lang="en-US" sz="2500" dirty="0"/>
          </a:p>
        </p:txBody>
      </p:sp>
      <p:sp>
        <p:nvSpPr>
          <p:cNvPr id="11" name="Text 7"/>
          <p:cNvSpPr/>
          <p:nvPr/>
        </p:nvSpPr>
        <p:spPr>
          <a:xfrm>
            <a:off x="1541978" y="4148495"/>
            <a:ext cx="3051691" cy="335994"/>
          </a:xfrm>
          <a:prstGeom prst="rect">
            <a:avLst/>
          </a:prstGeom>
          <a:noFill/>
          <a:ln/>
        </p:spPr>
        <p:txBody>
          <a:bodyPr wrap="none" lIns="0" tIns="0" rIns="0" bIns="0" rtlCol="0" anchor="t"/>
          <a:lstStyle/>
          <a:p>
            <a:pPr marL="0" indent="0">
              <a:lnSpc>
                <a:spcPts val="2600"/>
              </a:lnSpc>
              <a:buNone/>
            </a:pPr>
            <a:r>
              <a:rPr lang="en-US" sz="2100" dirty="0">
                <a:solidFill>
                  <a:srgbClr val="FFFFFF"/>
                </a:solidFill>
                <a:latin typeface="Nunito Semi Bold" pitchFamily="34" charset="0"/>
                <a:ea typeface="Nunito Semi Bold" pitchFamily="34" charset="-122"/>
                <a:cs typeface="Nunito Semi Bold" pitchFamily="34" charset="-120"/>
              </a:rPr>
              <a:t>Early Detection Potential</a:t>
            </a:r>
            <a:endParaRPr lang="en-US" sz="2100" dirty="0"/>
          </a:p>
        </p:txBody>
      </p:sp>
      <p:sp>
        <p:nvSpPr>
          <p:cNvPr id="12" name="Text 8"/>
          <p:cNvSpPr/>
          <p:nvPr/>
        </p:nvSpPr>
        <p:spPr>
          <a:xfrm>
            <a:off x="1541978" y="4621530"/>
            <a:ext cx="6802398" cy="1096566"/>
          </a:xfrm>
          <a:prstGeom prst="rect">
            <a:avLst/>
          </a:prstGeom>
          <a:noFill/>
          <a:ln/>
        </p:spPr>
        <p:txBody>
          <a:bodyPr wrap="square" lIns="0" tIns="0" rIns="0" bIns="0" rtlCol="0" anchor="t"/>
          <a:lstStyle/>
          <a:p>
            <a:pPr marL="0" indent="0" algn="just">
              <a:lnSpc>
                <a:spcPts val="2850"/>
              </a:lnSpc>
              <a:buNone/>
            </a:pPr>
            <a:r>
              <a:rPr lang="en-US" dirty="0">
                <a:solidFill>
                  <a:srgbClr val="FFFFFF"/>
                </a:solidFill>
                <a:latin typeface="PT Sans" pitchFamily="34" charset="0"/>
                <a:ea typeface="PT Sans" pitchFamily="34" charset="-122"/>
                <a:cs typeface="PT Sans" pitchFamily="34" charset="-120"/>
              </a:rPr>
              <a:t>This model has the potential to aid healthcare professionals in identifying individuals at higher risk of developing heart disease, enabling early interventions and improving patient outcomes.</a:t>
            </a:r>
            <a:endParaRPr lang="en-US" dirty="0"/>
          </a:p>
        </p:txBody>
      </p:sp>
      <p:sp>
        <p:nvSpPr>
          <p:cNvPr id="13" name="Shape 9"/>
          <p:cNvSpPr/>
          <p:nvPr/>
        </p:nvSpPr>
        <p:spPr>
          <a:xfrm>
            <a:off x="799624" y="6203394"/>
            <a:ext cx="513993" cy="513993"/>
          </a:xfrm>
          <a:prstGeom prst="roundRect">
            <a:avLst>
              <a:gd name="adj" fmla="val 66678"/>
            </a:avLst>
          </a:prstGeom>
          <a:solidFill>
            <a:srgbClr val="00002E"/>
          </a:solidFill>
          <a:ln w="22860">
            <a:solidFill>
              <a:srgbClr val="DD785E"/>
            </a:solidFill>
            <a:prstDash val="solid"/>
          </a:ln>
        </p:spPr>
      </p:sp>
      <p:sp>
        <p:nvSpPr>
          <p:cNvPr id="14" name="Text 10"/>
          <p:cNvSpPr/>
          <p:nvPr/>
        </p:nvSpPr>
        <p:spPr>
          <a:xfrm>
            <a:off x="959763" y="6299121"/>
            <a:ext cx="193596" cy="322540"/>
          </a:xfrm>
          <a:prstGeom prst="rect">
            <a:avLst/>
          </a:prstGeom>
          <a:noFill/>
          <a:ln/>
        </p:spPr>
        <p:txBody>
          <a:bodyPr wrap="none" lIns="0" tIns="0" rIns="0" bIns="0" rtlCol="0" anchor="t"/>
          <a:lstStyle/>
          <a:p>
            <a:pPr marL="0" indent="0" algn="ctr">
              <a:lnSpc>
                <a:spcPts val="2500"/>
              </a:lnSpc>
              <a:buNone/>
            </a:pPr>
            <a:r>
              <a:rPr lang="en-US" sz="2500" dirty="0">
                <a:solidFill>
                  <a:srgbClr val="FFFFFF"/>
                </a:solidFill>
                <a:latin typeface="Nunito Semi Bold" pitchFamily="34" charset="0"/>
                <a:ea typeface="Nunito Semi Bold" pitchFamily="34" charset="-122"/>
                <a:cs typeface="Nunito Semi Bold" pitchFamily="34" charset="-120"/>
              </a:rPr>
              <a:t>3</a:t>
            </a:r>
            <a:endParaRPr lang="en-US" sz="2500" dirty="0"/>
          </a:p>
        </p:txBody>
      </p:sp>
      <p:sp>
        <p:nvSpPr>
          <p:cNvPr id="15" name="Text 11"/>
          <p:cNvSpPr/>
          <p:nvPr/>
        </p:nvSpPr>
        <p:spPr>
          <a:xfrm>
            <a:off x="1573151" y="6203394"/>
            <a:ext cx="3549567" cy="335994"/>
          </a:xfrm>
          <a:prstGeom prst="rect">
            <a:avLst/>
          </a:prstGeom>
          <a:noFill/>
          <a:ln/>
        </p:spPr>
        <p:txBody>
          <a:bodyPr wrap="none" lIns="0" tIns="0" rIns="0" bIns="0" rtlCol="0" anchor="t"/>
          <a:lstStyle/>
          <a:p>
            <a:pPr marL="0" indent="0">
              <a:lnSpc>
                <a:spcPts val="2600"/>
              </a:lnSpc>
              <a:buNone/>
            </a:pPr>
            <a:r>
              <a:rPr lang="en-US" sz="2100" dirty="0">
                <a:solidFill>
                  <a:schemeClr val="bg2"/>
                </a:solidFill>
                <a:latin typeface="Nunito Semi Bold" panose="020B0604020202020204" charset="0"/>
              </a:rPr>
              <a:t>Usage of Random Forest Algorithm</a:t>
            </a:r>
            <a:endParaRPr lang="en-US" sz="2100" dirty="0">
              <a:latin typeface="Nunito Semi Bold" panose="020B0604020202020204" charset="0"/>
            </a:endParaRPr>
          </a:p>
        </p:txBody>
      </p:sp>
      <p:sp>
        <p:nvSpPr>
          <p:cNvPr id="18" name="TextBox 17">
            <a:extLst>
              <a:ext uri="{FF2B5EF4-FFF2-40B4-BE49-F238E27FC236}">
                <a16:creationId xmlns:a16="http://schemas.microsoft.com/office/drawing/2014/main" id="{4E0A8B48-5341-ED98-4955-7E1974E7E4BA}"/>
              </a:ext>
            </a:extLst>
          </p:cNvPr>
          <p:cNvSpPr txBox="1"/>
          <p:nvPr/>
        </p:nvSpPr>
        <p:spPr>
          <a:xfrm>
            <a:off x="1428988" y="6717387"/>
            <a:ext cx="7315200" cy="1200329"/>
          </a:xfrm>
          <a:prstGeom prst="rect">
            <a:avLst/>
          </a:prstGeom>
          <a:noFill/>
        </p:spPr>
        <p:txBody>
          <a:bodyPr wrap="square">
            <a:spAutoFit/>
          </a:bodyPr>
          <a:lstStyle/>
          <a:p>
            <a:pPr algn="just"/>
            <a:r>
              <a:rPr lang="en-IN" dirty="0">
                <a:solidFill>
                  <a:schemeClr val="bg1"/>
                </a:solidFill>
                <a:latin typeface="PT Sans" panose="020B0503020203020204" pitchFamily="34" charset="0"/>
              </a:rPr>
              <a:t>The random forest model effectively predicts heart disease with high accuracy and balanced performance on precision and recall. It leverages the benefits of ensemble learning, which reduces overfitting and increases robustness.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03909" cy="8229600"/>
          </a:xfrm>
          <a:prstGeom prst="rect">
            <a:avLst/>
          </a:prstGeom>
        </p:spPr>
      </p:pic>
      <p:sp>
        <p:nvSpPr>
          <p:cNvPr id="4" name="Text 0"/>
          <p:cNvSpPr/>
          <p:nvPr/>
        </p:nvSpPr>
        <p:spPr>
          <a:xfrm>
            <a:off x="862013" y="473988"/>
            <a:ext cx="8271596" cy="7516621"/>
          </a:xfrm>
          <a:prstGeom prst="rect">
            <a:avLst/>
          </a:prstGeom>
          <a:noFill/>
          <a:ln/>
        </p:spPr>
        <p:txBody>
          <a:bodyPr wrap="none" lIns="0" tIns="0" rIns="0" bIns="0" rtlCol="0" anchor="t"/>
          <a:lstStyle/>
          <a:p>
            <a:pPr marL="0" indent="0">
              <a:lnSpc>
                <a:spcPts val="4900"/>
              </a:lnSpc>
              <a:buNone/>
            </a:pPr>
            <a:r>
              <a:rPr lang="en-US" sz="4000" u="sng" dirty="0">
                <a:solidFill>
                  <a:schemeClr val="accent2">
                    <a:lumMod val="60000"/>
                    <a:lumOff val="40000"/>
                  </a:schemeClr>
                </a:solidFill>
                <a:latin typeface="Montserrat ExtraBold" panose="00000900000000000000" pitchFamily="2" charset="0"/>
                <a:ea typeface="Nunito Semi Bold" pitchFamily="34" charset="-122"/>
                <a:cs typeface="Nunito Semi Bold" pitchFamily="34" charset="-120"/>
              </a:rPr>
              <a:t>Abstract</a:t>
            </a:r>
            <a:endParaRPr lang="en-US" sz="3950" u="sng" dirty="0">
              <a:solidFill>
                <a:schemeClr val="accent2">
                  <a:lumMod val="60000"/>
                  <a:lumOff val="40000"/>
                </a:schemeClr>
              </a:solidFill>
              <a:latin typeface="Montserrat ExtraBold" panose="00000900000000000000" pitchFamily="2" charset="0"/>
            </a:endParaRPr>
          </a:p>
        </p:txBody>
      </p:sp>
      <p:sp>
        <p:nvSpPr>
          <p:cNvPr id="23" name="Shape 1"/>
          <p:cNvSpPr/>
          <p:nvPr/>
        </p:nvSpPr>
        <p:spPr>
          <a:xfrm>
            <a:off x="1319213" y="1866781"/>
            <a:ext cx="480655" cy="480655"/>
          </a:xfrm>
          <a:prstGeom prst="roundRect">
            <a:avLst>
              <a:gd name="adj" fmla="val 66676"/>
            </a:avLst>
          </a:prstGeom>
          <a:solidFill>
            <a:srgbClr val="00002E"/>
          </a:solidFill>
          <a:ln w="22860">
            <a:solidFill>
              <a:srgbClr val="F2B42D"/>
            </a:solidFill>
            <a:prstDash val="solid"/>
          </a:ln>
        </p:spPr>
      </p:sp>
      <p:sp>
        <p:nvSpPr>
          <p:cNvPr id="24" name="Text 2"/>
          <p:cNvSpPr/>
          <p:nvPr/>
        </p:nvSpPr>
        <p:spPr>
          <a:xfrm>
            <a:off x="1468993" y="1956316"/>
            <a:ext cx="180975" cy="301585"/>
          </a:xfrm>
          <a:prstGeom prst="rect">
            <a:avLst/>
          </a:prstGeom>
          <a:noFill/>
          <a:ln/>
        </p:spPr>
        <p:txBody>
          <a:bodyPr wrap="none" lIns="0" tIns="0" rIns="0" bIns="0" rtlCol="0" anchor="t"/>
          <a:lstStyle/>
          <a:p>
            <a:pPr marL="0" indent="0" algn="ctr">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1</a:t>
            </a:r>
            <a:endParaRPr lang="en-US" sz="2350" dirty="0"/>
          </a:p>
        </p:txBody>
      </p:sp>
      <p:sp>
        <p:nvSpPr>
          <p:cNvPr id="25" name="Text 3"/>
          <p:cNvSpPr/>
          <p:nvPr/>
        </p:nvSpPr>
        <p:spPr>
          <a:xfrm>
            <a:off x="2787491" y="1905873"/>
            <a:ext cx="2936796" cy="314087"/>
          </a:xfrm>
          <a:prstGeom prst="rect">
            <a:avLst/>
          </a:prstGeom>
          <a:noFill/>
          <a:ln/>
        </p:spPr>
        <p:txBody>
          <a:bodyPr wrap="none" lIns="0" tIns="0" rIns="0" bIns="0" rtlCol="0" anchor="t"/>
          <a:lstStyle/>
          <a:p>
            <a:pPr marL="0" indent="0" algn="r">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Heart Disease Prevalence</a:t>
            </a:r>
            <a:endParaRPr lang="en-US" sz="1950" dirty="0"/>
          </a:p>
        </p:txBody>
      </p:sp>
      <p:sp>
        <p:nvSpPr>
          <p:cNvPr id="26" name="Text 4"/>
          <p:cNvSpPr/>
          <p:nvPr/>
        </p:nvSpPr>
        <p:spPr>
          <a:xfrm>
            <a:off x="2937391" y="2215800"/>
            <a:ext cx="6954322" cy="683419"/>
          </a:xfrm>
          <a:prstGeom prst="rect">
            <a:avLst/>
          </a:prstGeom>
          <a:noFill/>
          <a:ln/>
        </p:spPr>
        <p:txBody>
          <a:bodyPr wrap="square" lIns="0" tIns="0" rIns="0" bIns="0" rtlCol="0" anchor="t"/>
          <a:lstStyle/>
          <a:p>
            <a:pPr marL="0" indent="0">
              <a:lnSpc>
                <a:spcPts val="2650"/>
              </a:lnSpc>
              <a:buNone/>
            </a:pPr>
            <a:r>
              <a:rPr lang="en-US" dirty="0">
                <a:solidFill>
                  <a:srgbClr val="FFFFFF"/>
                </a:solidFill>
                <a:latin typeface="PT Sans" pitchFamily="34" charset="0"/>
                <a:ea typeface="PT Sans" pitchFamily="34" charset="-122"/>
                <a:cs typeface="PT Sans" pitchFamily="34" charset="-120"/>
              </a:rPr>
              <a:t>Heart disease remains a leading cause of death globally, underscoring the need for </a:t>
            </a:r>
            <a:r>
              <a:rPr lang="en-US" sz="2000" dirty="0">
                <a:solidFill>
                  <a:srgbClr val="FFFFFF"/>
                </a:solidFill>
                <a:latin typeface="PT Sans" pitchFamily="34" charset="0"/>
                <a:ea typeface="PT Sans" pitchFamily="34" charset="-122"/>
                <a:cs typeface="PT Sans" pitchFamily="34" charset="-120"/>
              </a:rPr>
              <a:t>effective</a:t>
            </a:r>
            <a:r>
              <a:rPr lang="en-US" dirty="0">
                <a:solidFill>
                  <a:srgbClr val="FFFFFF"/>
                </a:solidFill>
                <a:latin typeface="PT Sans" pitchFamily="34" charset="0"/>
                <a:ea typeface="PT Sans" pitchFamily="34" charset="-122"/>
                <a:cs typeface="PT Sans" pitchFamily="34" charset="-120"/>
              </a:rPr>
              <a:t> preventative measures.</a:t>
            </a:r>
            <a:endParaRPr lang="en-US" dirty="0"/>
          </a:p>
        </p:txBody>
      </p:sp>
      <p:sp>
        <p:nvSpPr>
          <p:cNvPr id="27" name="Shape 5"/>
          <p:cNvSpPr/>
          <p:nvPr/>
        </p:nvSpPr>
        <p:spPr>
          <a:xfrm>
            <a:off x="1319213" y="3259574"/>
            <a:ext cx="480655" cy="480655"/>
          </a:xfrm>
          <a:prstGeom prst="roundRect">
            <a:avLst>
              <a:gd name="adj" fmla="val 66676"/>
            </a:avLst>
          </a:prstGeom>
          <a:solidFill>
            <a:srgbClr val="00002E"/>
          </a:solidFill>
          <a:ln w="22860">
            <a:solidFill>
              <a:srgbClr val="D7425E"/>
            </a:solidFill>
            <a:prstDash val="solid"/>
          </a:ln>
        </p:spPr>
      </p:sp>
      <p:sp>
        <p:nvSpPr>
          <p:cNvPr id="28" name="Text 6"/>
          <p:cNvSpPr/>
          <p:nvPr/>
        </p:nvSpPr>
        <p:spPr>
          <a:xfrm>
            <a:off x="1468993" y="3339145"/>
            <a:ext cx="180975" cy="301585"/>
          </a:xfrm>
          <a:prstGeom prst="rect">
            <a:avLst/>
          </a:prstGeom>
          <a:noFill/>
          <a:ln/>
        </p:spPr>
        <p:txBody>
          <a:bodyPr wrap="none" lIns="0" tIns="0" rIns="0" bIns="0" rtlCol="0" anchor="t"/>
          <a:lstStyle/>
          <a:p>
            <a:pPr marL="0" indent="0" algn="ctr">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2</a:t>
            </a:r>
            <a:endParaRPr lang="en-US" sz="2350" dirty="0"/>
          </a:p>
        </p:txBody>
      </p:sp>
      <p:sp>
        <p:nvSpPr>
          <p:cNvPr id="29" name="Text 7"/>
          <p:cNvSpPr/>
          <p:nvPr/>
        </p:nvSpPr>
        <p:spPr>
          <a:xfrm>
            <a:off x="2895719" y="3259574"/>
            <a:ext cx="3120033" cy="314087"/>
          </a:xfrm>
          <a:prstGeom prst="rect">
            <a:avLst/>
          </a:prstGeom>
          <a:noFill/>
          <a:ln/>
        </p:spPr>
        <p:txBody>
          <a:bodyPr wrap="none" lIns="0" tIns="0" rIns="0" bIns="0" rtlCol="0" anchor="t"/>
          <a:lstStyle/>
          <a:p>
            <a:pPr marL="0" indent="0" algn="r">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Machine Learning Potential</a:t>
            </a:r>
            <a:endParaRPr lang="en-US" sz="1950" dirty="0"/>
          </a:p>
        </p:txBody>
      </p:sp>
      <p:sp>
        <p:nvSpPr>
          <p:cNvPr id="30" name="Text 8"/>
          <p:cNvSpPr/>
          <p:nvPr/>
        </p:nvSpPr>
        <p:spPr>
          <a:xfrm>
            <a:off x="2937391" y="3546833"/>
            <a:ext cx="6954322" cy="683419"/>
          </a:xfrm>
          <a:prstGeom prst="rect">
            <a:avLst/>
          </a:prstGeom>
          <a:noFill/>
          <a:ln/>
        </p:spPr>
        <p:txBody>
          <a:bodyPr wrap="square" lIns="0" tIns="0" rIns="0" bIns="0" rtlCol="0" anchor="t"/>
          <a:lstStyle/>
          <a:p>
            <a:pPr>
              <a:lnSpc>
                <a:spcPts val="2650"/>
              </a:lnSpc>
            </a:pPr>
            <a:r>
              <a:rPr lang="en-US" sz="1600" dirty="0">
                <a:solidFill>
                  <a:schemeClr val="bg1"/>
                </a:solidFill>
                <a:latin typeface="Times New Roman" panose="02020603050405020304" pitchFamily="18" charset="0"/>
                <a:cs typeface="Times New Roman" panose="02020603050405020304" pitchFamily="18" charset="0"/>
              </a:rPr>
              <a:t>Utilize advanced algorithms for data analysis and feature extraction, improving prediction capabilities and outcomes.</a:t>
            </a:r>
          </a:p>
          <a:p>
            <a:pPr marL="0" indent="0">
              <a:lnSpc>
                <a:spcPts val="2650"/>
              </a:lnSpc>
              <a:buNone/>
            </a:pPr>
            <a:endParaRPr lang="en-US" sz="1650" dirty="0"/>
          </a:p>
        </p:txBody>
      </p:sp>
      <p:sp>
        <p:nvSpPr>
          <p:cNvPr id="31" name="Shape 9"/>
          <p:cNvSpPr/>
          <p:nvPr/>
        </p:nvSpPr>
        <p:spPr>
          <a:xfrm>
            <a:off x="1319152" y="4890254"/>
            <a:ext cx="480655" cy="480655"/>
          </a:xfrm>
          <a:prstGeom prst="roundRect">
            <a:avLst>
              <a:gd name="adj" fmla="val 66676"/>
            </a:avLst>
          </a:prstGeom>
          <a:solidFill>
            <a:srgbClr val="00002E"/>
          </a:solidFill>
          <a:ln w="22860">
            <a:solidFill>
              <a:srgbClr val="DD785E"/>
            </a:solidFill>
            <a:prstDash val="solid"/>
          </a:ln>
        </p:spPr>
      </p:sp>
      <p:sp>
        <p:nvSpPr>
          <p:cNvPr id="32" name="Text 10"/>
          <p:cNvSpPr/>
          <p:nvPr/>
        </p:nvSpPr>
        <p:spPr>
          <a:xfrm>
            <a:off x="1468991" y="4979788"/>
            <a:ext cx="180975" cy="301585"/>
          </a:xfrm>
          <a:prstGeom prst="rect">
            <a:avLst/>
          </a:prstGeom>
          <a:noFill/>
          <a:ln/>
        </p:spPr>
        <p:txBody>
          <a:bodyPr wrap="none" lIns="0" tIns="0" rIns="0" bIns="0" rtlCol="0" anchor="t"/>
          <a:lstStyle/>
          <a:p>
            <a:pPr marL="0" indent="0" algn="r">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3</a:t>
            </a:r>
            <a:endParaRPr lang="en-US" sz="2350" dirty="0"/>
          </a:p>
        </p:txBody>
      </p:sp>
      <p:sp>
        <p:nvSpPr>
          <p:cNvPr id="33" name="Text 11"/>
          <p:cNvSpPr/>
          <p:nvPr/>
        </p:nvSpPr>
        <p:spPr>
          <a:xfrm>
            <a:off x="1850589" y="4936212"/>
            <a:ext cx="2513528" cy="314087"/>
          </a:xfrm>
          <a:prstGeom prst="rect">
            <a:avLst/>
          </a:prstGeom>
          <a:noFill/>
          <a:ln/>
        </p:spPr>
        <p:txBody>
          <a:bodyPr wrap="none" lIns="0" tIns="0" rIns="0" bIns="0" rtlCol="0" anchor="t"/>
          <a:lstStyle/>
          <a:p>
            <a:pPr marL="0" indent="0" algn="r">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Project Goal</a:t>
            </a:r>
            <a:endParaRPr lang="en-US" sz="1950" dirty="0"/>
          </a:p>
        </p:txBody>
      </p:sp>
      <p:sp>
        <p:nvSpPr>
          <p:cNvPr id="34" name="Text 12"/>
          <p:cNvSpPr/>
          <p:nvPr/>
        </p:nvSpPr>
        <p:spPr>
          <a:xfrm>
            <a:off x="2937391" y="5234814"/>
            <a:ext cx="6954322" cy="683419"/>
          </a:xfrm>
          <a:prstGeom prst="rect">
            <a:avLst/>
          </a:prstGeom>
          <a:noFill/>
          <a:ln/>
        </p:spPr>
        <p:txBody>
          <a:bodyPr wrap="square" lIns="0" tIns="0" rIns="0" bIns="0" rtlCol="0" anchor="t"/>
          <a:lstStyle/>
          <a:p>
            <a:pPr marL="0" indent="0">
              <a:lnSpc>
                <a:spcPts val="2650"/>
              </a:lnSpc>
              <a:buNone/>
            </a:pPr>
            <a:r>
              <a:rPr lang="en-US" dirty="0">
                <a:solidFill>
                  <a:schemeClr val="bg1"/>
                </a:solidFill>
                <a:latin typeface="PT Sans" panose="020B0503020203020204" pitchFamily="34" charset="0"/>
                <a:cs typeface="Times New Roman" panose="02020603050405020304" pitchFamily="18" charset="0"/>
              </a:rPr>
              <a:t>Aim to accurately predict heart disease using machine learning, enhancing diagnostics through innovative algorithms</a:t>
            </a:r>
            <a:endParaRPr lang="en-US" dirty="0">
              <a:latin typeface="PT Sans" panose="020B0503020203020204" pitchFamily="34" charset="0"/>
            </a:endParaRPr>
          </a:p>
        </p:txBody>
      </p:sp>
      <p:sp>
        <p:nvSpPr>
          <p:cNvPr id="35" name="Shape 13"/>
          <p:cNvSpPr/>
          <p:nvPr/>
        </p:nvSpPr>
        <p:spPr>
          <a:xfrm>
            <a:off x="1319150" y="6432410"/>
            <a:ext cx="480655" cy="480655"/>
          </a:xfrm>
          <a:prstGeom prst="roundRect">
            <a:avLst>
              <a:gd name="adj" fmla="val 66676"/>
            </a:avLst>
          </a:prstGeom>
          <a:solidFill>
            <a:srgbClr val="00002E"/>
          </a:solidFill>
          <a:ln w="22860">
            <a:solidFill>
              <a:srgbClr val="48A8E2"/>
            </a:solidFill>
            <a:prstDash val="solid"/>
          </a:ln>
        </p:spPr>
        <p:txBody>
          <a:bodyPr/>
          <a:lstStyle/>
          <a:p>
            <a:endParaRPr lang="en-IN" dirty="0"/>
          </a:p>
        </p:txBody>
      </p:sp>
      <p:sp>
        <p:nvSpPr>
          <p:cNvPr id="36" name="Text 14"/>
          <p:cNvSpPr/>
          <p:nvPr/>
        </p:nvSpPr>
        <p:spPr>
          <a:xfrm>
            <a:off x="1462475" y="6529966"/>
            <a:ext cx="180975" cy="301585"/>
          </a:xfrm>
          <a:prstGeom prst="rect">
            <a:avLst/>
          </a:prstGeom>
          <a:noFill/>
          <a:ln/>
        </p:spPr>
        <p:txBody>
          <a:bodyPr wrap="none" lIns="0" tIns="0" rIns="0" bIns="0" rtlCol="0" anchor="t"/>
          <a:lstStyle/>
          <a:p>
            <a:pPr marL="0" indent="0" algn="r">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4</a:t>
            </a:r>
            <a:endParaRPr lang="en-US" sz="2350" dirty="0"/>
          </a:p>
        </p:txBody>
      </p:sp>
      <p:sp>
        <p:nvSpPr>
          <p:cNvPr id="37" name="Text 15"/>
          <p:cNvSpPr/>
          <p:nvPr/>
        </p:nvSpPr>
        <p:spPr>
          <a:xfrm>
            <a:off x="2636920" y="6484960"/>
            <a:ext cx="2513528" cy="314087"/>
          </a:xfrm>
          <a:prstGeom prst="rect">
            <a:avLst/>
          </a:prstGeom>
          <a:noFill/>
          <a:ln/>
        </p:spPr>
        <p:txBody>
          <a:bodyPr wrap="none" lIns="0" tIns="0" rIns="0" bIns="0" rtlCol="0" anchor="t"/>
          <a:lstStyle/>
          <a:p>
            <a:pPr marL="0" indent="0" algn="r">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Expected Outcomes</a:t>
            </a:r>
            <a:endParaRPr lang="en-US" sz="1950" dirty="0"/>
          </a:p>
        </p:txBody>
      </p:sp>
      <p:sp>
        <p:nvSpPr>
          <p:cNvPr id="38" name="Text 16"/>
          <p:cNvSpPr/>
          <p:nvPr/>
        </p:nvSpPr>
        <p:spPr>
          <a:xfrm>
            <a:off x="2937391" y="6831551"/>
            <a:ext cx="6954322" cy="683420"/>
          </a:xfrm>
          <a:prstGeom prst="rect">
            <a:avLst/>
          </a:prstGeom>
          <a:noFill/>
          <a:ln/>
        </p:spPr>
        <p:txBody>
          <a:bodyPr wrap="square" lIns="0" tIns="0" rIns="0" bIns="0" rtlCol="0" anchor="t"/>
          <a:lstStyle/>
          <a:p>
            <a:pPr marL="0" indent="0">
              <a:lnSpc>
                <a:spcPts val="2650"/>
              </a:lnSpc>
              <a:buNone/>
            </a:pPr>
            <a:r>
              <a:rPr lang="en-US" sz="1650" dirty="0">
                <a:solidFill>
                  <a:srgbClr val="FFFFFF"/>
                </a:solidFill>
                <a:latin typeface="PT Sans" pitchFamily="34" charset="0"/>
                <a:ea typeface="PT Sans" pitchFamily="34" charset="-122"/>
                <a:cs typeface="PT Sans" pitchFamily="34" charset="-120"/>
              </a:rPr>
              <a:t>The model's performance will be evaluated, and potential applications in clinical settings will </a:t>
            </a:r>
            <a:r>
              <a:rPr lang="en-US" dirty="0">
                <a:solidFill>
                  <a:srgbClr val="FFFFFF"/>
                </a:solidFill>
                <a:latin typeface="PT Sans" pitchFamily="34" charset="0"/>
                <a:ea typeface="PT Sans" pitchFamily="34" charset="-122"/>
                <a:cs typeface="PT Sans" pitchFamily="34" charset="-120"/>
              </a:rPr>
              <a:t>be</a:t>
            </a:r>
            <a:r>
              <a:rPr lang="en-US" sz="1650" dirty="0">
                <a:solidFill>
                  <a:srgbClr val="FFFFFF"/>
                </a:solidFill>
                <a:latin typeface="PT Sans" pitchFamily="34" charset="0"/>
                <a:ea typeface="PT Sans" pitchFamily="34" charset="-122"/>
                <a:cs typeface="PT Sans" pitchFamily="34" charset="-120"/>
              </a:rPr>
              <a:t> discussed.</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4714" y="824627"/>
            <a:ext cx="5366742" cy="670917"/>
          </a:xfrm>
          <a:prstGeom prst="rect">
            <a:avLst/>
          </a:prstGeom>
          <a:noFill/>
          <a:ln/>
        </p:spPr>
        <p:txBody>
          <a:bodyPr wrap="none" lIns="0" tIns="0" rIns="0" bIns="0" rtlCol="0" anchor="t"/>
          <a:lstStyle/>
          <a:p>
            <a:pPr marL="0" indent="0">
              <a:lnSpc>
                <a:spcPts val="5250"/>
              </a:lnSpc>
              <a:buNone/>
            </a:pPr>
            <a:r>
              <a:rPr lang="en-US" sz="4200" u="sng" dirty="0">
                <a:solidFill>
                  <a:schemeClr val="accent2">
                    <a:lumMod val="60000"/>
                    <a:lumOff val="40000"/>
                  </a:schemeClr>
                </a:solidFill>
                <a:latin typeface="Montserrat ExtraBold" panose="00000900000000000000" pitchFamily="2" charset="0"/>
                <a:ea typeface="Nunito Semi Bold" pitchFamily="34" charset="-122"/>
                <a:cs typeface="Nunito Semi Bold" pitchFamily="34" charset="-120"/>
              </a:rPr>
              <a:t>Introduction</a:t>
            </a:r>
            <a:endParaRPr lang="en-US" sz="4200" u="sng" dirty="0">
              <a:solidFill>
                <a:schemeClr val="accent2">
                  <a:lumMod val="60000"/>
                  <a:lumOff val="40000"/>
                </a:schemeClr>
              </a:solidFill>
              <a:latin typeface="Montserrat ExtraBold" panose="00000900000000000000" pitchFamily="2" charset="0"/>
            </a:endParaRPr>
          </a:p>
        </p:txBody>
      </p:sp>
      <p:sp>
        <p:nvSpPr>
          <p:cNvPr id="4" name="Shape 1"/>
          <p:cNvSpPr/>
          <p:nvPr/>
        </p:nvSpPr>
        <p:spPr>
          <a:xfrm>
            <a:off x="6284714" y="1837611"/>
            <a:ext cx="7547372" cy="1703784"/>
          </a:xfrm>
          <a:prstGeom prst="roundRect">
            <a:avLst>
              <a:gd name="adj" fmla="val 20081"/>
            </a:avLst>
          </a:prstGeom>
          <a:solidFill>
            <a:srgbClr val="00002E"/>
          </a:solidFill>
          <a:ln w="22860">
            <a:solidFill>
              <a:srgbClr val="F2B42D"/>
            </a:solidFill>
            <a:prstDash val="solid"/>
          </a:ln>
        </p:spPr>
      </p:sp>
      <p:sp>
        <p:nvSpPr>
          <p:cNvPr id="5" name="Text 2"/>
          <p:cNvSpPr/>
          <p:nvPr/>
        </p:nvSpPr>
        <p:spPr>
          <a:xfrm>
            <a:off x="6535579" y="2088475"/>
            <a:ext cx="2970133" cy="335399"/>
          </a:xfrm>
          <a:prstGeom prst="rect">
            <a:avLst/>
          </a:prstGeom>
          <a:noFill/>
          <a:ln/>
        </p:spPr>
        <p:txBody>
          <a:bodyPr wrap="none" lIns="0" tIns="0" rIns="0" bIns="0" rtlCol="0" anchor="t"/>
          <a:lstStyle/>
          <a:p>
            <a:pPr marL="0" indent="0">
              <a:lnSpc>
                <a:spcPts val="2600"/>
              </a:lnSpc>
              <a:buNone/>
            </a:pPr>
            <a:r>
              <a:rPr lang="en-US" sz="2100" dirty="0">
                <a:solidFill>
                  <a:srgbClr val="FFFFFF"/>
                </a:solidFill>
                <a:latin typeface="Nunito Semi Bold" pitchFamily="34" charset="0"/>
                <a:ea typeface="Nunito Semi Bold" pitchFamily="34" charset="-122"/>
                <a:cs typeface="Nunito Semi Bold" pitchFamily="34" charset="-120"/>
              </a:rPr>
              <a:t>Heart Disease Overview</a:t>
            </a:r>
            <a:endParaRPr lang="en-US" sz="2100" dirty="0"/>
          </a:p>
        </p:txBody>
      </p:sp>
      <p:sp>
        <p:nvSpPr>
          <p:cNvPr id="6" name="Text 3"/>
          <p:cNvSpPr/>
          <p:nvPr/>
        </p:nvSpPr>
        <p:spPr>
          <a:xfrm>
            <a:off x="6535579" y="2560677"/>
            <a:ext cx="7045643" cy="729853"/>
          </a:xfrm>
          <a:prstGeom prst="rect">
            <a:avLst/>
          </a:prstGeom>
          <a:noFill/>
          <a:ln/>
        </p:spPr>
        <p:txBody>
          <a:bodyPr wrap="square" lIns="0" tIns="0" rIns="0" bIns="0" rtlCol="0" anchor="t"/>
          <a:lstStyle/>
          <a:p>
            <a:pPr marL="0" indent="0">
              <a:lnSpc>
                <a:spcPts val="2850"/>
              </a:lnSpc>
              <a:buNone/>
            </a:pPr>
            <a:r>
              <a:rPr lang="en-US" sz="1750" dirty="0">
                <a:solidFill>
                  <a:srgbClr val="FFFFFF"/>
                </a:solidFill>
                <a:latin typeface="PT Sans" pitchFamily="34" charset="0"/>
                <a:ea typeface="PT Sans" pitchFamily="34" charset="-122"/>
                <a:cs typeface="PT Sans" pitchFamily="34" charset="-120"/>
              </a:rPr>
              <a:t>Heart disease encompasses a range of conditions affecting the heart, including coronary artery disease, heart failure, and stroke.</a:t>
            </a:r>
            <a:endParaRPr lang="en-US" sz="1750" dirty="0"/>
          </a:p>
        </p:txBody>
      </p:sp>
      <p:sp>
        <p:nvSpPr>
          <p:cNvPr id="7" name="Shape 4"/>
          <p:cNvSpPr/>
          <p:nvPr/>
        </p:nvSpPr>
        <p:spPr>
          <a:xfrm>
            <a:off x="6284714" y="3769400"/>
            <a:ext cx="7547372" cy="1703784"/>
          </a:xfrm>
          <a:prstGeom prst="roundRect">
            <a:avLst>
              <a:gd name="adj" fmla="val 20081"/>
            </a:avLst>
          </a:prstGeom>
          <a:solidFill>
            <a:srgbClr val="00002E"/>
          </a:solidFill>
          <a:ln w="22860">
            <a:solidFill>
              <a:srgbClr val="D7425E"/>
            </a:solidFill>
            <a:prstDash val="solid"/>
          </a:ln>
        </p:spPr>
      </p:sp>
      <p:sp>
        <p:nvSpPr>
          <p:cNvPr id="8" name="Text 5"/>
          <p:cNvSpPr/>
          <p:nvPr/>
        </p:nvSpPr>
        <p:spPr>
          <a:xfrm>
            <a:off x="6535579" y="4020264"/>
            <a:ext cx="2683312" cy="335399"/>
          </a:xfrm>
          <a:prstGeom prst="rect">
            <a:avLst/>
          </a:prstGeom>
          <a:noFill/>
          <a:ln/>
        </p:spPr>
        <p:txBody>
          <a:bodyPr wrap="none" lIns="0" tIns="0" rIns="0" bIns="0" rtlCol="0" anchor="t"/>
          <a:lstStyle/>
          <a:p>
            <a:pPr marL="0" indent="0">
              <a:lnSpc>
                <a:spcPts val="2600"/>
              </a:lnSpc>
              <a:buNone/>
            </a:pPr>
            <a:r>
              <a:rPr lang="en-US" sz="2100" dirty="0">
                <a:solidFill>
                  <a:srgbClr val="FFFFFF"/>
                </a:solidFill>
                <a:latin typeface="Nunito Semi Bold" pitchFamily="34" charset="0"/>
                <a:ea typeface="Nunito Semi Bold" pitchFamily="34" charset="-122"/>
                <a:cs typeface="Nunito Semi Bold" pitchFamily="34" charset="-120"/>
              </a:rPr>
              <a:t>Risk Factors</a:t>
            </a:r>
            <a:endParaRPr lang="en-US" sz="2100" dirty="0"/>
          </a:p>
        </p:txBody>
      </p:sp>
      <p:sp>
        <p:nvSpPr>
          <p:cNvPr id="9" name="Text 6"/>
          <p:cNvSpPr/>
          <p:nvPr/>
        </p:nvSpPr>
        <p:spPr>
          <a:xfrm>
            <a:off x="6535579" y="4492466"/>
            <a:ext cx="7045643" cy="729853"/>
          </a:xfrm>
          <a:prstGeom prst="rect">
            <a:avLst/>
          </a:prstGeom>
          <a:noFill/>
          <a:ln/>
        </p:spPr>
        <p:txBody>
          <a:bodyPr wrap="square" lIns="0" tIns="0" rIns="0" bIns="0" rtlCol="0" anchor="t"/>
          <a:lstStyle/>
          <a:p>
            <a:pPr marL="0" indent="0">
              <a:lnSpc>
                <a:spcPts val="2850"/>
              </a:lnSpc>
              <a:buNone/>
            </a:pPr>
            <a:r>
              <a:rPr lang="en-US" sz="1750" dirty="0">
                <a:solidFill>
                  <a:srgbClr val="FFFFFF"/>
                </a:solidFill>
                <a:latin typeface="PT Sans" pitchFamily="34" charset="0"/>
                <a:ea typeface="PT Sans" pitchFamily="34" charset="-122"/>
                <a:cs typeface="PT Sans" pitchFamily="34" charset="-120"/>
              </a:rPr>
              <a:t>Risk factors for heart disease include genetics, lifestyle choices, and underlying conditions like high blood pressure and cholesterol.</a:t>
            </a:r>
            <a:endParaRPr lang="en-US" sz="1750" dirty="0"/>
          </a:p>
        </p:txBody>
      </p:sp>
      <p:sp>
        <p:nvSpPr>
          <p:cNvPr id="10" name="Shape 7"/>
          <p:cNvSpPr/>
          <p:nvPr/>
        </p:nvSpPr>
        <p:spPr>
          <a:xfrm>
            <a:off x="6284714" y="5701189"/>
            <a:ext cx="7547372" cy="1703784"/>
          </a:xfrm>
          <a:prstGeom prst="roundRect">
            <a:avLst>
              <a:gd name="adj" fmla="val 20081"/>
            </a:avLst>
          </a:prstGeom>
          <a:solidFill>
            <a:srgbClr val="00002E"/>
          </a:solidFill>
          <a:ln w="22860">
            <a:solidFill>
              <a:srgbClr val="DD785E"/>
            </a:solidFill>
            <a:prstDash val="solid"/>
          </a:ln>
        </p:spPr>
      </p:sp>
      <p:sp>
        <p:nvSpPr>
          <p:cNvPr id="11" name="Text 8"/>
          <p:cNvSpPr/>
          <p:nvPr/>
        </p:nvSpPr>
        <p:spPr>
          <a:xfrm>
            <a:off x="6535579" y="5952053"/>
            <a:ext cx="2683312" cy="335399"/>
          </a:xfrm>
          <a:prstGeom prst="rect">
            <a:avLst/>
          </a:prstGeom>
          <a:noFill/>
          <a:ln/>
        </p:spPr>
        <p:txBody>
          <a:bodyPr wrap="none" lIns="0" tIns="0" rIns="0" bIns="0" rtlCol="0" anchor="t"/>
          <a:lstStyle/>
          <a:p>
            <a:pPr marL="0" indent="0">
              <a:lnSpc>
                <a:spcPts val="2600"/>
              </a:lnSpc>
              <a:buNone/>
            </a:pPr>
            <a:r>
              <a:rPr lang="en-US" sz="2100" dirty="0">
                <a:solidFill>
                  <a:srgbClr val="FFFFFF"/>
                </a:solidFill>
                <a:latin typeface="Nunito Semi Bold" pitchFamily="34" charset="0"/>
                <a:ea typeface="Nunito Semi Bold" pitchFamily="34" charset="-122"/>
                <a:cs typeface="Nunito Semi Bold" pitchFamily="34" charset="-120"/>
              </a:rPr>
              <a:t>Early Detection</a:t>
            </a:r>
            <a:endParaRPr lang="en-US" sz="2100" dirty="0"/>
          </a:p>
        </p:txBody>
      </p:sp>
      <p:sp>
        <p:nvSpPr>
          <p:cNvPr id="12" name="Text 9"/>
          <p:cNvSpPr/>
          <p:nvPr/>
        </p:nvSpPr>
        <p:spPr>
          <a:xfrm>
            <a:off x="6535579" y="6424255"/>
            <a:ext cx="7045643" cy="729853"/>
          </a:xfrm>
          <a:prstGeom prst="rect">
            <a:avLst/>
          </a:prstGeom>
          <a:noFill/>
          <a:ln/>
        </p:spPr>
        <p:txBody>
          <a:bodyPr wrap="square" lIns="0" tIns="0" rIns="0" bIns="0" rtlCol="0" anchor="t"/>
          <a:lstStyle/>
          <a:p>
            <a:pPr marL="0" indent="0">
              <a:lnSpc>
                <a:spcPts val="2850"/>
              </a:lnSpc>
              <a:buNone/>
            </a:pPr>
            <a:r>
              <a:rPr lang="en-US" sz="1750" dirty="0">
                <a:solidFill>
                  <a:srgbClr val="FFFFFF"/>
                </a:solidFill>
                <a:latin typeface="PT Sans" pitchFamily="34" charset="0"/>
                <a:ea typeface="PT Sans" pitchFamily="34" charset="-122"/>
                <a:cs typeface="PT Sans" pitchFamily="34" charset="-120"/>
              </a:rPr>
              <a:t>Early detection and intervention are crucial for preventing heart disease complications and improving patient outcomes.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5531C37-DCF0-E210-B193-5A25FD9231C9}"/>
              </a:ext>
            </a:extLst>
          </p:cNvPr>
          <p:cNvSpPr txBox="1"/>
          <p:nvPr/>
        </p:nvSpPr>
        <p:spPr>
          <a:xfrm>
            <a:off x="1028699" y="669144"/>
            <a:ext cx="12521046" cy="5570756"/>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3200" b="1" i="0" u="sng" strike="noStrike" kern="1200" cap="none" spc="0" normalizeH="0" baseline="0" noProof="0" dirty="0">
                <a:ln>
                  <a:noFill/>
                </a:ln>
                <a:solidFill>
                  <a:srgbClr val="E78045">
                    <a:lumMod val="60000"/>
                    <a:lumOff val="40000"/>
                  </a:srgbClr>
                </a:solidFill>
                <a:effectLst/>
                <a:uLnTx/>
                <a:uFillTx/>
                <a:latin typeface="Montserrat ExtraBold" panose="00000900000000000000" pitchFamily="2" charset="0"/>
                <a:ea typeface="+mn-ea"/>
                <a:cs typeface="+mn-cs"/>
              </a:rPr>
              <a:t>BENEFITS OF MACHINE LEARNING</a:t>
            </a:r>
            <a:endParaRPr kumimoji="0" lang="en-US" sz="2400" b="1" i="0" u="sng" strike="noStrike" kern="1200" cap="none" spc="0" normalizeH="0" baseline="0" noProof="0" dirty="0">
              <a:ln>
                <a:noFill/>
              </a:ln>
              <a:solidFill>
                <a:prstClr val="white"/>
              </a:solidFill>
              <a:effectLst/>
              <a:uLnTx/>
              <a:uFillTx/>
              <a:latin typeface="Montserrat ExtraBold" panose="00000900000000000000" pitchFamily="2"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endParaRPr>
          </a:p>
          <a:p>
            <a:pPr marL="342900" marR="0" lvl="0" indent="-342900" algn="just"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rPr>
              <a:t>Machine Learning in Healthcare: </a:t>
            </a:r>
            <a:r>
              <a:rPr kumimoji="0" lang="en-US" sz="2400" b="0"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rPr>
              <a:t>Revolutionizes diagnostics, optimizing treatment plans and personalizing patient care based on predictive insights.</a:t>
            </a:r>
          </a:p>
          <a:p>
            <a:pPr marL="342900" marR="0" lvl="0" indent="-342900" algn="just"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endParaRPr>
          </a:p>
          <a:p>
            <a:pPr marL="342900" marR="0" lvl="0" indent="-342900" algn="just"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rPr>
              <a:t>Predictive Modeling Advances: </a:t>
            </a:r>
            <a:r>
              <a:rPr kumimoji="0" lang="en-US" sz="2400" b="0"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rPr>
              <a:t>Employs algorithms to analyze vast datasets, identifying trends that inform early intervention strategies effectively.</a:t>
            </a:r>
          </a:p>
          <a:p>
            <a:pPr marL="342900" marR="0" lvl="0" indent="-342900" algn="just"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endParaRPr>
          </a:p>
          <a:p>
            <a:pPr marL="342900" marR="0" lvl="0" indent="-342900" algn="just"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rPr>
              <a:t>Example Applications: </a:t>
            </a:r>
            <a:r>
              <a:rPr kumimoji="0" lang="en-US" sz="2400" b="0"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rPr>
              <a:t>Utilized for early detection of conditions like hypertension and diabetes, improving overall cardiovascular health management</a:t>
            </a:r>
            <a:r>
              <a:rPr kumimoji="0" lang="en-US" sz="2000" b="0" i="0" u="none" strike="noStrike" kern="1200" cap="none" spc="0" normalizeH="0" baseline="0" noProof="0" dirty="0">
                <a:ln>
                  <a:noFill/>
                </a:ln>
                <a:solidFill>
                  <a:prstClr val="white"/>
                </a:solidFill>
                <a:effectLst/>
                <a:uLnTx/>
                <a:uFillTx/>
                <a:latin typeface="Montserrat ExtraBold" panose="00000900000000000000" pitchFamily="2" charset="0"/>
                <a:ea typeface="+mn-ea"/>
                <a:cs typeface="+mn-cs"/>
              </a:rPr>
              <a:t>.</a:t>
            </a:r>
          </a:p>
        </p:txBody>
      </p:sp>
    </p:spTree>
    <p:extLst>
      <p:ext uri="{BB962C8B-B14F-4D97-AF65-F5344CB8AC3E}">
        <p14:creationId xmlns:p14="http://schemas.microsoft.com/office/powerpoint/2010/main" val="2869201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D38A7E-22FC-9830-F02E-2C6476AA66FA}"/>
              </a:ext>
            </a:extLst>
          </p:cNvPr>
          <p:cNvSpPr txBox="1"/>
          <p:nvPr/>
        </p:nvSpPr>
        <p:spPr>
          <a:xfrm>
            <a:off x="2210562" y="865323"/>
            <a:ext cx="9998756" cy="5447645"/>
          </a:xfrm>
          <a:prstGeom prst="rect">
            <a:avLst/>
          </a:prstGeom>
          <a:noFill/>
        </p:spPr>
        <p:txBody>
          <a:bodyPr wrap="square">
            <a:spAutoFit/>
          </a:bodyPr>
          <a:lstStyle/>
          <a:p>
            <a:pPr defTabSz="457200"/>
            <a:r>
              <a:rPr lang="en-US" sz="3600" b="1" u="sng" dirty="0">
                <a:solidFill>
                  <a:srgbClr val="E78045">
                    <a:lumMod val="60000"/>
                    <a:lumOff val="40000"/>
                  </a:srgbClr>
                </a:solidFill>
                <a:latin typeface="Montserrat ExtraBold" panose="00000900000000000000" pitchFamily="2" charset="0"/>
              </a:rPr>
              <a:t>NEED AND MOTIVATION</a:t>
            </a:r>
          </a:p>
          <a:p>
            <a:pPr defTabSz="457200"/>
            <a:endParaRPr lang="en-US" sz="2400" b="1" dirty="0">
              <a:solidFill>
                <a:prstClr val="white"/>
              </a:solidFill>
              <a:latin typeface="Montserrat ExtraBold" panose="00000900000000000000" pitchFamily="2" charset="0"/>
            </a:endParaRPr>
          </a:p>
          <a:p>
            <a:pPr algn="just" defTabSz="457200"/>
            <a:endParaRPr lang="en-US" sz="2400" b="1" dirty="0">
              <a:solidFill>
                <a:prstClr val="white"/>
              </a:solidFill>
              <a:latin typeface="Montserrat ExtraBold" panose="00000900000000000000" pitchFamily="2" charset="0"/>
            </a:endParaRPr>
          </a:p>
          <a:p>
            <a:pPr marL="285750" indent="-285750" algn="just" defTabSz="457200">
              <a:buFont typeface="Arial" panose="020B0604020202020204" pitchFamily="34" charset="0"/>
              <a:buChar char="•"/>
            </a:pPr>
            <a:r>
              <a:rPr lang="en-US" sz="2400" b="1" dirty="0">
                <a:solidFill>
                  <a:prstClr val="white"/>
                </a:solidFill>
                <a:latin typeface="Montserrat ExtraBold" panose="00000900000000000000" pitchFamily="2" charset="0"/>
              </a:rPr>
              <a:t>Global Rising Incidence: </a:t>
            </a:r>
            <a:r>
              <a:rPr lang="en-US" sz="2400" dirty="0">
                <a:solidFill>
                  <a:prstClr val="white"/>
                </a:solidFill>
                <a:latin typeface="Montserrat ExtraBold" panose="00000900000000000000" pitchFamily="2" charset="0"/>
              </a:rPr>
              <a:t>Heart disease cases are surging worldwide, reinforcing the demand for innovative and efficient diagnostic tools.</a:t>
            </a:r>
          </a:p>
          <a:p>
            <a:pPr marL="285750" indent="-285750" algn="just" defTabSz="457200">
              <a:buFont typeface="Arial" panose="020B0604020202020204" pitchFamily="34" charset="0"/>
              <a:buChar char="•"/>
            </a:pPr>
            <a:endParaRPr lang="en-US" sz="2400" dirty="0">
              <a:solidFill>
                <a:prstClr val="white"/>
              </a:solidFill>
              <a:latin typeface="Montserrat ExtraBold" panose="00000900000000000000" pitchFamily="2" charset="0"/>
            </a:endParaRPr>
          </a:p>
          <a:p>
            <a:pPr marL="285750" indent="-285750" algn="just" defTabSz="457200">
              <a:buFont typeface="Arial" panose="020B0604020202020204" pitchFamily="34" charset="0"/>
              <a:buChar char="•"/>
            </a:pPr>
            <a:r>
              <a:rPr lang="en-US" sz="2400" b="1" dirty="0">
                <a:solidFill>
                  <a:prstClr val="white"/>
                </a:solidFill>
                <a:latin typeface="Montserrat ExtraBold" panose="00000900000000000000" pitchFamily="2" charset="0"/>
              </a:rPr>
              <a:t>Timely Interventions Needed: </a:t>
            </a:r>
            <a:r>
              <a:rPr lang="en-US" sz="2400" dirty="0">
                <a:solidFill>
                  <a:prstClr val="white"/>
                </a:solidFill>
                <a:latin typeface="Montserrat ExtraBold" panose="00000900000000000000" pitchFamily="2" charset="0"/>
              </a:rPr>
              <a:t>Accelerated diagnosis and prompt treatment are critical to combat escalating heart disease prevalence effectively.</a:t>
            </a:r>
          </a:p>
          <a:p>
            <a:pPr marL="285750" indent="-285750" algn="just" defTabSz="457200">
              <a:buFont typeface="Arial" panose="020B0604020202020204" pitchFamily="34" charset="0"/>
              <a:buChar char="•"/>
            </a:pPr>
            <a:endParaRPr lang="en-US" sz="2400" dirty="0">
              <a:solidFill>
                <a:prstClr val="white"/>
              </a:solidFill>
              <a:latin typeface="Montserrat ExtraBold" panose="00000900000000000000" pitchFamily="2" charset="0"/>
            </a:endParaRPr>
          </a:p>
          <a:p>
            <a:pPr marL="285750" indent="-285750" algn="just" defTabSz="457200">
              <a:buFont typeface="Arial" panose="020B0604020202020204" pitchFamily="34" charset="0"/>
              <a:buChar char="•"/>
            </a:pPr>
            <a:r>
              <a:rPr lang="en-US" sz="2400" b="1" dirty="0">
                <a:solidFill>
                  <a:prstClr val="white"/>
                </a:solidFill>
                <a:latin typeface="Montserrat ExtraBold" panose="00000900000000000000" pitchFamily="2" charset="0"/>
              </a:rPr>
              <a:t>Motivation for Innovation: </a:t>
            </a:r>
            <a:r>
              <a:rPr lang="en-US" sz="2400" dirty="0">
                <a:solidFill>
                  <a:prstClr val="white"/>
                </a:solidFill>
                <a:latin typeface="Montserrat ExtraBold" panose="00000900000000000000" pitchFamily="2" charset="0"/>
              </a:rPr>
              <a:t>Rising heart disease rates emphasize the necessity for advanced machine learning technologies in modern healthcare diagnostics.</a:t>
            </a:r>
          </a:p>
        </p:txBody>
      </p:sp>
    </p:spTree>
    <p:extLst>
      <p:ext uri="{BB962C8B-B14F-4D97-AF65-F5344CB8AC3E}">
        <p14:creationId xmlns:p14="http://schemas.microsoft.com/office/powerpoint/2010/main" val="142834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11" name="Shape 7">
            <a:extLst>
              <a:ext uri="{FF2B5EF4-FFF2-40B4-BE49-F238E27FC236}">
                <a16:creationId xmlns:a16="http://schemas.microsoft.com/office/drawing/2014/main" id="{E2C72509-78D2-F7EF-0A75-087EE25A5717}"/>
              </a:ext>
            </a:extLst>
          </p:cNvPr>
          <p:cNvSpPr/>
          <p:nvPr/>
        </p:nvSpPr>
        <p:spPr>
          <a:xfrm>
            <a:off x="9474923" y="2140823"/>
            <a:ext cx="4585763" cy="3646912"/>
          </a:xfrm>
          <a:prstGeom prst="roundRect">
            <a:avLst>
              <a:gd name="adj" fmla="val 20081"/>
            </a:avLst>
          </a:prstGeom>
          <a:solidFill>
            <a:srgbClr val="00002E"/>
          </a:solidFill>
          <a:ln w="22860">
            <a:solidFill>
              <a:srgbClr val="DD785E"/>
            </a:solidFill>
            <a:prstDash val="solid"/>
          </a:ln>
        </p:spPr>
      </p:sp>
      <p:sp>
        <p:nvSpPr>
          <p:cNvPr id="10" name="Shape 4">
            <a:extLst>
              <a:ext uri="{FF2B5EF4-FFF2-40B4-BE49-F238E27FC236}">
                <a16:creationId xmlns:a16="http://schemas.microsoft.com/office/drawing/2014/main" id="{1312DAF8-CE6A-44D0-A0DA-C6AF362D6C35}"/>
              </a:ext>
            </a:extLst>
          </p:cNvPr>
          <p:cNvSpPr/>
          <p:nvPr/>
        </p:nvSpPr>
        <p:spPr>
          <a:xfrm>
            <a:off x="4881942" y="2075638"/>
            <a:ext cx="4347723" cy="3712097"/>
          </a:xfrm>
          <a:prstGeom prst="roundRect">
            <a:avLst>
              <a:gd name="adj" fmla="val 20081"/>
            </a:avLst>
          </a:prstGeom>
          <a:solidFill>
            <a:srgbClr val="00002E"/>
          </a:solidFill>
          <a:ln w="22860">
            <a:solidFill>
              <a:srgbClr val="D7425E"/>
            </a:solidFill>
            <a:prstDash val="solid"/>
          </a:ln>
        </p:spPr>
      </p:sp>
      <p:sp>
        <p:nvSpPr>
          <p:cNvPr id="9" name="Shape 1">
            <a:extLst>
              <a:ext uri="{FF2B5EF4-FFF2-40B4-BE49-F238E27FC236}">
                <a16:creationId xmlns:a16="http://schemas.microsoft.com/office/drawing/2014/main" id="{BD156319-CC66-402C-3B95-184260C5DFA1}"/>
              </a:ext>
            </a:extLst>
          </p:cNvPr>
          <p:cNvSpPr/>
          <p:nvPr/>
        </p:nvSpPr>
        <p:spPr>
          <a:xfrm>
            <a:off x="569714" y="2075638"/>
            <a:ext cx="4066970" cy="3712097"/>
          </a:xfrm>
          <a:prstGeom prst="roundRect">
            <a:avLst>
              <a:gd name="adj" fmla="val 20081"/>
            </a:avLst>
          </a:prstGeom>
          <a:solidFill>
            <a:srgbClr val="00002E"/>
          </a:solidFill>
          <a:ln w="22860">
            <a:solidFill>
              <a:srgbClr val="F2B42D"/>
            </a:solidFill>
            <a:prstDash val="solid"/>
          </a:ln>
        </p:spPr>
      </p:sp>
      <p:sp>
        <p:nvSpPr>
          <p:cNvPr id="2" name="Text 0"/>
          <p:cNvSpPr/>
          <p:nvPr/>
        </p:nvSpPr>
        <p:spPr>
          <a:xfrm>
            <a:off x="4636684" y="512077"/>
            <a:ext cx="5809059" cy="726043"/>
          </a:xfrm>
          <a:prstGeom prst="rect">
            <a:avLst/>
          </a:prstGeom>
          <a:noFill/>
          <a:ln/>
        </p:spPr>
        <p:txBody>
          <a:bodyPr wrap="none" lIns="0" tIns="0" rIns="0" bIns="0" rtlCol="0" anchor="t"/>
          <a:lstStyle/>
          <a:p>
            <a:pPr marL="0" indent="0">
              <a:lnSpc>
                <a:spcPts val="5700"/>
              </a:lnSpc>
              <a:buNone/>
            </a:pPr>
            <a:r>
              <a:rPr lang="en-US" sz="4550" b="1" u="sng" dirty="0">
                <a:solidFill>
                  <a:schemeClr val="accent2">
                    <a:lumMod val="60000"/>
                    <a:lumOff val="40000"/>
                  </a:schemeClr>
                </a:solidFill>
                <a:latin typeface="Montserrat ExtraBold" panose="00000900000000000000" pitchFamily="2" charset="0"/>
                <a:ea typeface="Nunito Semi Bold" pitchFamily="34" charset="-122"/>
                <a:cs typeface="Nunito Semi Bold" pitchFamily="34" charset="-120"/>
              </a:rPr>
              <a:t>Existing Problem</a:t>
            </a:r>
            <a:endParaRPr lang="en-US" sz="4550" b="1" u="sng" dirty="0">
              <a:solidFill>
                <a:schemeClr val="accent2">
                  <a:lumMod val="60000"/>
                  <a:lumOff val="40000"/>
                </a:schemeClr>
              </a:solidFill>
              <a:latin typeface="Montserrat ExtraBold" panose="00000900000000000000" pitchFamily="2" charset="0"/>
            </a:endParaRPr>
          </a:p>
        </p:txBody>
      </p:sp>
      <p:sp>
        <p:nvSpPr>
          <p:cNvPr id="3" name="Text 1"/>
          <p:cNvSpPr/>
          <p:nvPr/>
        </p:nvSpPr>
        <p:spPr>
          <a:xfrm>
            <a:off x="968693" y="2449841"/>
            <a:ext cx="2904530" cy="363141"/>
          </a:xfrm>
          <a:prstGeom prst="rect">
            <a:avLst/>
          </a:prstGeom>
          <a:noFill/>
          <a:ln/>
        </p:spPr>
        <p:txBody>
          <a:bodyPr wrap="none" lIns="0" tIns="0" rIns="0" bIns="0" rtlCol="0" anchor="t"/>
          <a:lstStyle/>
          <a:p>
            <a:pPr marL="0" indent="0">
              <a:lnSpc>
                <a:spcPts val="2850"/>
              </a:lnSpc>
              <a:buNone/>
            </a:pPr>
            <a:r>
              <a:rPr lang="en-US" sz="2250" b="1" dirty="0">
                <a:solidFill>
                  <a:srgbClr val="FFFFFF"/>
                </a:solidFill>
                <a:latin typeface="Nunito Semi Bold" pitchFamily="34" charset="0"/>
                <a:ea typeface="Nunito Semi Bold" pitchFamily="34" charset="-122"/>
                <a:cs typeface="Nunito Semi Bold" pitchFamily="34" charset="-120"/>
              </a:rPr>
              <a:t>Traditional Methods</a:t>
            </a:r>
            <a:endParaRPr lang="en-US" sz="2250" b="1" dirty="0"/>
          </a:p>
        </p:txBody>
      </p:sp>
      <p:sp>
        <p:nvSpPr>
          <p:cNvPr id="4" name="Text 2"/>
          <p:cNvSpPr/>
          <p:nvPr/>
        </p:nvSpPr>
        <p:spPr>
          <a:xfrm>
            <a:off x="955238" y="3600126"/>
            <a:ext cx="3828931" cy="1975247"/>
          </a:xfrm>
          <a:prstGeom prst="rect">
            <a:avLst/>
          </a:prstGeom>
          <a:noFill/>
          <a:ln/>
        </p:spPr>
        <p:txBody>
          <a:bodyPr wrap="square" lIns="0" tIns="0" rIns="0" bIns="0" rtlCol="0" anchor="t"/>
          <a:lstStyle/>
          <a:p>
            <a:pPr marL="0" indent="0">
              <a:lnSpc>
                <a:spcPts val="3100"/>
              </a:lnSpc>
              <a:buNone/>
            </a:pPr>
            <a:r>
              <a:rPr lang="en-US" sz="1900" dirty="0">
                <a:solidFill>
                  <a:srgbClr val="FFFFFF"/>
                </a:solidFill>
                <a:latin typeface="PT Sans" pitchFamily="34" charset="0"/>
                <a:ea typeface="PT Sans" pitchFamily="34" charset="-122"/>
                <a:cs typeface="PT Sans" pitchFamily="34" charset="-120"/>
              </a:rPr>
              <a:t>Traditional heart disease risk assessment relies on manual calculations and clinical judgment, which can be time-consuming and prone to error.</a:t>
            </a:r>
            <a:endParaRPr lang="en-US" sz="1900" dirty="0"/>
          </a:p>
        </p:txBody>
      </p:sp>
      <p:sp>
        <p:nvSpPr>
          <p:cNvPr id="5" name="Text 3"/>
          <p:cNvSpPr/>
          <p:nvPr/>
        </p:nvSpPr>
        <p:spPr>
          <a:xfrm>
            <a:off x="5407462" y="2449841"/>
            <a:ext cx="2904530" cy="363141"/>
          </a:xfrm>
          <a:prstGeom prst="rect">
            <a:avLst/>
          </a:prstGeom>
          <a:noFill/>
          <a:ln/>
        </p:spPr>
        <p:txBody>
          <a:bodyPr wrap="none" lIns="0" tIns="0" rIns="0" bIns="0" rtlCol="0" anchor="t"/>
          <a:lstStyle/>
          <a:p>
            <a:pPr marL="0" indent="0">
              <a:lnSpc>
                <a:spcPts val="2850"/>
              </a:lnSpc>
              <a:buNone/>
            </a:pPr>
            <a:r>
              <a:rPr lang="en-US" sz="2250" b="1" dirty="0">
                <a:solidFill>
                  <a:srgbClr val="FFFFFF"/>
                </a:solidFill>
                <a:latin typeface="Nunito Semi Bold" pitchFamily="34" charset="0"/>
                <a:ea typeface="Nunito Semi Bold" pitchFamily="34" charset="-122"/>
                <a:cs typeface="Nunito Semi Bold" pitchFamily="34" charset="-120"/>
              </a:rPr>
              <a:t>Data Overload</a:t>
            </a:r>
            <a:endParaRPr lang="en-US" sz="2250" b="1" dirty="0"/>
          </a:p>
        </p:txBody>
      </p:sp>
      <p:sp>
        <p:nvSpPr>
          <p:cNvPr id="6" name="Text 4"/>
          <p:cNvSpPr/>
          <p:nvPr/>
        </p:nvSpPr>
        <p:spPr>
          <a:xfrm>
            <a:off x="5400734" y="3600126"/>
            <a:ext cx="3828931" cy="1580198"/>
          </a:xfrm>
          <a:prstGeom prst="rect">
            <a:avLst/>
          </a:prstGeom>
          <a:noFill/>
          <a:ln/>
        </p:spPr>
        <p:txBody>
          <a:bodyPr wrap="square" lIns="0" tIns="0" rIns="0" bIns="0" rtlCol="0" anchor="t"/>
          <a:lstStyle/>
          <a:p>
            <a:pPr marL="0" indent="0">
              <a:lnSpc>
                <a:spcPts val="3100"/>
              </a:lnSpc>
              <a:buNone/>
            </a:pPr>
            <a:r>
              <a:rPr lang="en-US" sz="1900" dirty="0">
                <a:solidFill>
                  <a:srgbClr val="FFFFFF"/>
                </a:solidFill>
                <a:latin typeface="PT Sans" pitchFamily="34" charset="0"/>
                <a:ea typeface="PT Sans" pitchFamily="34" charset="-122"/>
                <a:cs typeface="PT Sans" pitchFamily="34" charset="-120"/>
              </a:rPr>
              <a:t>The sheer volume of patient data makes it challenging for healthcare professionals to analyze and interpret risk factors effectively.</a:t>
            </a:r>
            <a:endParaRPr lang="en-US" sz="1900" dirty="0"/>
          </a:p>
        </p:txBody>
      </p:sp>
      <p:sp>
        <p:nvSpPr>
          <p:cNvPr id="7" name="Text 5"/>
          <p:cNvSpPr/>
          <p:nvPr/>
        </p:nvSpPr>
        <p:spPr>
          <a:xfrm>
            <a:off x="9846231" y="2449841"/>
            <a:ext cx="2904530" cy="363141"/>
          </a:xfrm>
          <a:prstGeom prst="rect">
            <a:avLst/>
          </a:prstGeom>
          <a:noFill/>
          <a:ln/>
        </p:spPr>
        <p:txBody>
          <a:bodyPr wrap="none" lIns="0" tIns="0" rIns="0" bIns="0" rtlCol="0" anchor="t"/>
          <a:lstStyle/>
          <a:p>
            <a:pPr marL="0" indent="0">
              <a:lnSpc>
                <a:spcPts val="2850"/>
              </a:lnSpc>
              <a:buNone/>
            </a:pPr>
            <a:r>
              <a:rPr lang="en-US" sz="2250" b="1" dirty="0">
                <a:solidFill>
                  <a:srgbClr val="FFFFFF"/>
                </a:solidFill>
                <a:latin typeface="Nunito Semi Bold" pitchFamily="34" charset="0"/>
                <a:ea typeface="Nunito Semi Bold" pitchFamily="34" charset="-122"/>
                <a:cs typeface="Nunito Semi Bold" pitchFamily="34" charset="-120"/>
              </a:rPr>
              <a:t>Missed Opportunities</a:t>
            </a:r>
            <a:endParaRPr lang="en-US" sz="2250" b="1" dirty="0"/>
          </a:p>
        </p:txBody>
      </p:sp>
      <p:sp>
        <p:nvSpPr>
          <p:cNvPr id="8" name="Text 6"/>
          <p:cNvSpPr/>
          <p:nvPr/>
        </p:nvSpPr>
        <p:spPr>
          <a:xfrm>
            <a:off x="9846230" y="3613050"/>
            <a:ext cx="3828931" cy="1580198"/>
          </a:xfrm>
          <a:prstGeom prst="rect">
            <a:avLst/>
          </a:prstGeom>
          <a:noFill/>
          <a:ln/>
        </p:spPr>
        <p:txBody>
          <a:bodyPr wrap="square" lIns="0" tIns="0" rIns="0" bIns="0" rtlCol="0" anchor="t"/>
          <a:lstStyle/>
          <a:p>
            <a:pPr marL="0" indent="0">
              <a:lnSpc>
                <a:spcPts val="3100"/>
              </a:lnSpc>
              <a:buNone/>
            </a:pPr>
            <a:r>
              <a:rPr lang="en-US" sz="1900" dirty="0">
                <a:solidFill>
                  <a:srgbClr val="FFFFFF"/>
                </a:solidFill>
                <a:latin typeface="PT Sans" pitchFamily="34" charset="0"/>
                <a:ea typeface="PT Sans" pitchFamily="34" charset="-122"/>
                <a:cs typeface="PT Sans" pitchFamily="34" charset="-120"/>
              </a:rPr>
              <a:t>Delayed diagnosis can lead to missed opportunities for timely intervention, potentially resulting in more severe complications.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3070" y="823144"/>
            <a:ext cx="5809059" cy="726043"/>
          </a:xfrm>
          <a:prstGeom prst="rect">
            <a:avLst/>
          </a:prstGeom>
          <a:noFill/>
          <a:ln/>
        </p:spPr>
        <p:txBody>
          <a:bodyPr wrap="none" lIns="0" tIns="0" rIns="0" bIns="0" rtlCol="0" anchor="t"/>
          <a:lstStyle/>
          <a:p>
            <a:pPr marL="0" indent="0">
              <a:lnSpc>
                <a:spcPts val="5700"/>
              </a:lnSpc>
              <a:buNone/>
            </a:pPr>
            <a:r>
              <a:rPr lang="en-US" sz="4550" u="sng" dirty="0">
                <a:solidFill>
                  <a:schemeClr val="accent2">
                    <a:lumMod val="60000"/>
                    <a:lumOff val="40000"/>
                  </a:schemeClr>
                </a:solidFill>
                <a:latin typeface="Montserrat ExtraBold" panose="00000900000000000000" pitchFamily="2" charset="0"/>
                <a:ea typeface="Nunito Semi Bold" pitchFamily="34" charset="-122"/>
                <a:cs typeface="Nunito Semi Bold" pitchFamily="34" charset="-120"/>
              </a:rPr>
              <a:t>Proposed Solution</a:t>
            </a:r>
            <a:endParaRPr lang="en-US" sz="4550" u="sng" dirty="0">
              <a:solidFill>
                <a:schemeClr val="accent2">
                  <a:lumMod val="60000"/>
                  <a:lumOff val="40000"/>
                </a:schemeClr>
              </a:solidFill>
              <a:latin typeface="Montserrat ExtraBold" panose="00000900000000000000" pitchFamily="2" charset="0"/>
            </a:endParaRPr>
          </a:p>
        </p:txBody>
      </p:sp>
      <p:sp>
        <p:nvSpPr>
          <p:cNvPr id="8" name="TextBox 7">
            <a:extLst>
              <a:ext uri="{FF2B5EF4-FFF2-40B4-BE49-F238E27FC236}">
                <a16:creationId xmlns:a16="http://schemas.microsoft.com/office/drawing/2014/main" id="{98443DAF-30F1-C0AB-F50D-9FF7B5E9913B}"/>
              </a:ext>
            </a:extLst>
          </p:cNvPr>
          <p:cNvSpPr txBox="1"/>
          <p:nvPr/>
        </p:nvSpPr>
        <p:spPr>
          <a:xfrm>
            <a:off x="537865" y="2239572"/>
            <a:ext cx="7315200" cy="5372689"/>
          </a:xfrm>
          <a:prstGeom prst="rect">
            <a:avLst/>
          </a:prstGeom>
          <a:noFill/>
        </p:spPr>
        <p:txBody>
          <a:bodyPr wrap="square">
            <a:spAutoFit/>
          </a:bodyPr>
          <a:lstStyle/>
          <a:p>
            <a:pPr marL="228600" marR="0" lvl="0" indent="-228600" algn="just"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defRPr/>
            </a:pPr>
            <a:r>
              <a:rPr kumimoji="0" lang="en-US" sz="2000" b="1" i="0" u="sng" strike="noStrike" kern="1200" cap="none" spc="0" normalizeH="0" baseline="0" noProof="0" dirty="0">
                <a:ln>
                  <a:noFill/>
                </a:ln>
                <a:solidFill>
                  <a:prstClr val="white"/>
                </a:solidFill>
                <a:effectLst/>
                <a:uLnTx/>
                <a:uFillTx/>
                <a:latin typeface="Arial" panose="020B0604020202020204" pitchFamily="34" charset="0"/>
                <a:cs typeface="Arial" panose="020B0604020202020204" pitchFamily="34" charset="0"/>
              </a:rPr>
              <a:t>Enhanced Prediction Accuracy</a:t>
            </a:r>
            <a:r>
              <a:rPr kumimoji="0" lang="en-US" sz="2000" i="0" u="none" strike="noStrike" kern="1200" cap="none" spc="0" normalizeH="0" baseline="0" noProof="0" dirty="0">
                <a:ln>
                  <a:noFill/>
                </a:ln>
                <a:solidFill>
                  <a:prstClr val="white"/>
                </a:solidFill>
                <a:effectLst/>
                <a:uLnTx/>
                <a:uFillTx/>
                <a:latin typeface="Arial" panose="020B0604020202020204" pitchFamily="34" charset="0"/>
                <a:cs typeface="Arial" panose="020B0604020202020204" pitchFamily="34" charset="0"/>
              </a:rPr>
              <a:t>: Machine learning algorithms analyze complex data patterns, ensuring higher accuracy in heart disease predictions than traditional methods.</a:t>
            </a:r>
          </a:p>
          <a:p>
            <a:pPr marR="0" lvl="0" algn="just" defTabSz="914400" rtl="0" eaLnBrk="1" fontAlgn="auto" latinLnBrk="0" hangingPunct="1">
              <a:lnSpc>
                <a:spcPct val="120000"/>
              </a:lnSpc>
              <a:spcBef>
                <a:spcPts val="1000"/>
              </a:spcBef>
              <a:spcAft>
                <a:spcPts val="0"/>
              </a:spcAft>
              <a:buClrTx/>
              <a:buSzPct val="125000"/>
              <a:tabLst/>
              <a:defRPr/>
            </a:pPr>
            <a:endParaRPr kumimoji="0" lang="en-US" sz="2000" i="0" u="none" strike="noStrike" kern="1200" cap="none" spc="0" normalizeH="0" baseline="0" noProof="0" dirty="0">
              <a:ln>
                <a:noFill/>
              </a:ln>
              <a:solidFill>
                <a:prstClr val="white"/>
              </a:solidFill>
              <a:effectLst/>
              <a:uLnTx/>
              <a:uFillTx/>
              <a:latin typeface="Arial" panose="020B0604020202020204" pitchFamily="34" charset="0"/>
              <a:cs typeface="Arial" panose="020B0604020202020204" pitchFamily="34" charset="0"/>
            </a:endParaRPr>
          </a:p>
          <a:p>
            <a:pPr marL="228600" marR="0" lvl="0" indent="-228600" algn="just"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defRPr/>
            </a:pPr>
            <a:r>
              <a:rPr kumimoji="0" lang="en-US" sz="2000" b="1" i="0" u="sng" strike="noStrike" kern="1200" cap="none" spc="0" normalizeH="0" baseline="0" noProof="0" dirty="0">
                <a:ln>
                  <a:noFill/>
                </a:ln>
                <a:solidFill>
                  <a:prstClr val="white"/>
                </a:solidFill>
                <a:effectLst/>
                <a:uLnTx/>
                <a:uFillTx/>
                <a:latin typeface="Arial" panose="020B0604020202020204" pitchFamily="34" charset="0"/>
                <a:cs typeface="Arial" panose="020B0604020202020204" pitchFamily="34" charset="0"/>
              </a:rPr>
              <a:t>Facilitating Earlier Diagnosis</a:t>
            </a:r>
            <a:r>
              <a:rPr kumimoji="0" lang="en-US" sz="2000" i="0" u="none" strike="noStrike" kern="1200" cap="none" spc="0" normalizeH="0" baseline="0" noProof="0" dirty="0">
                <a:ln>
                  <a:noFill/>
                </a:ln>
                <a:solidFill>
                  <a:prstClr val="white"/>
                </a:solidFill>
                <a:effectLst/>
                <a:uLnTx/>
                <a:uFillTx/>
                <a:latin typeface="Arial" panose="020B0604020202020204" pitchFamily="34" charset="0"/>
                <a:cs typeface="Arial" panose="020B0604020202020204" pitchFamily="34" charset="0"/>
              </a:rPr>
              <a:t>: Advanced models identify subtle indicators of heart disease earlier, allowing timely medical interventions to improve outcomes significantly.</a:t>
            </a:r>
          </a:p>
          <a:p>
            <a:pPr marR="0" lvl="0" algn="just" defTabSz="914400" rtl="0" eaLnBrk="1" fontAlgn="auto" latinLnBrk="0" hangingPunct="1">
              <a:lnSpc>
                <a:spcPct val="120000"/>
              </a:lnSpc>
              <a:spcBef>
                <a:spcPts val="1000"/>
              </a:spcBef>
              <a:spcAft>
                <a:spcPts val="0"/>
              </a:spcAft>
              <a:buClrTx/>
              <a:buSzPct val="125000"/>
              <a:tabLst/>
              <a:defRPr/>
            </a:pPr>
            <a:endParaRPr kumimoji="0" lang="en-US" sz="2000" i="0" u="none" strike="noStrike" kern="1200" cap="none" spc="0" normalizeH="0" baseline="0" noProof="0" dirty="0">
              <a:ln>
                <a:noFill/>
              </a:ln>
              <a:solidFill>
                <a:prstClr val="white"/>
              </a:solidFill>
              <a:effectLst/>
              <a:uLnTx/>
              <a:uFillTx/>
              <a:latin typeface="Arial" panose="020B0604020202020204" pitchFamily="34" charset="0"/>
              <a:cs typeface="Arial" panose="020B0604020202020204" pitchFamily="34" charset="0"/>
            </a:endParaRPr>
          </a:p>
          <a:p>
            <a:pPr marL="228600" marR="0" lvl="0" indent="-228600" algn="just"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defRPr/>
            </a:pPr>
            <a:r>
              <a:rPr lang="en-US" sz="2000" b="1" u="sng" dirty="0">
                <a:solidFill>
                  <a:prstClr val="white"/>
                </a:solidFill>
                <a:latin typeface="Arial" panose="020B0604020202020204" pitchFamily="34" charset="0"/>
                <a:cs typeface="Arial" panose="020B0604020202020204" pitchFamily="34" charset="0"/>
              </a:rPr>
              <a:t>Hyperparameter Tuning</a:t>
            </a:r>
            <a:r>
              <a:rPr lang="en-US" sz="2000" dirty="0">
                <a:solidFill>
                  <a:prstClr val="white"/>
                </a:solidFill>
                <a:latin typeface="Arial" panose="020B0604020202020204" pitchFamily="34" charset="0"/>
                <a:cs typeface="Arial" panose="020B0604020202020204" pitchFamily="34" charset="0"/>
              </a:rPr>
              <a:t>: </a:t>
            </a:r>
            <a:r>
              <a:rPr lang="en-US" sz="2000" i="0" dirty="0">
                <a:solidFill>
                  <a:srgbClr val="DDDAD6"/>
                </a:solidFill>
                <a:effectLst/>
                <a:latin typeface="Arial" panose="020B0604020202020204" pitchFamily="34" charset="0"/>
                <a:cs typeface="Arial" panose="020B0604020202020204" pitchFamily="34" charset="0"/>
              </a:rPr>
              <a:t>Hyperparameter tuning is vital for enhancing a model’s performance. It helps in improving model accuracy, reducing overfitting, and optimizing resource utilization.</a:t>
            </a:r>
            <a:endParaRPr kumimoji="0" lang="en-US" sz="2000" i="0" u="none" strike="noStrike" kern="1200" cap="none" spc="0" normalizeH="0" baseline="0" noProof="0" dirty="0">
              <a:ln>
                <a:noFill/>
              </a:ln>
              <a:solidFill>
                <a:prstClr val="white"/>
              </a:solidFill>
              <a:effectLst/>
              <a:uLnTx/>
              <a:uFillTx/>
              <a:latin typeface="Arial" panose="020B0604020202020204" pitchFamily="34" charset="0"/>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37510"/>
          </a:xfrm>
          <a:prstGeom prst="rect">
            <a:avLst/>
          </a:prstGeom>
        </p:spPr>
      </p:pic>
      <p:sp>
        <p:nvSpPr>
          <p:cNvPr id="3" name="Text 0"/>
          <p:cNvSpPr/>
          <p:nvPr/>
        </p:nvSpPr>
        <p:spPr>
          <a:xfrm>
            <a:off x="968693" y="3183136"/>
            <a:ext cx="4910733" cy="613886"/>
          </a:xfrm>
          <a:prstGeom prst="rect">
            <a:avLst/>
          </a:prstGeom>
          <a:noFill/>
          <a:ln/>
        </p:spPr>
        <p:txBody>
          <a:bodyPr wrap="none" lIns="0" tIns="0" rIns="0" bIns="0" rtlCol="0" anchor="t"/>
          <a:lstStyle/>
          <a:p>
            <a:pPr marL="0" indent="0">
              <a:lnSpc>
                <a:spcPts val="4800"/>
              </a:lnSpc>
              <a:buNone/>
            </a:pPr>
            <a:r>
              <a:rPr lang="en-US" sz="3850" u="sng" dirty="0">
                <a:solidFill>
                  <a:schemeClr val="accent2">
                    <a:lumMod val="60000"/>
                    <a:lumOff val="40000"/>
                  </a:schemeClr>
                </a:solidFill>
                <a:latin typeface="Montserrat ExtraBold" panose="00000900000000000000" pitchFamily="2" charset="0"/>
                <a:ea typeface="Nunito Semi Bold" pitchFamily="34" charset="-122"/>
                <a:cs typeface="Nunito Semi Bold" pitchFamily="34" charset="-120"/>
              </a:rPr>
              <a:t>Technologies Used</a:t>
            </a:r>
            <a:endParaRPr lang="en-US" sz="3850" u="sng" dirty="0">
              <a:solidFill>
                <a:schemeClr val="accent2">
                  <a:lumMod val="60000"/>
                  <a:lumOff val="40000"/>
                </a:schemeClr>
              </a:solidFill>
              <a:latin typeface="Montserrat ExtraBold" panose="00000900000000000000" pitchFamily="2" charset="0"/>
            </a:endParaRPr>
          </a:p>
        </p:txBody>
      </p:sp>
      <p:sp>
        <p:nvSpPr>
          <p:cNvPr id="4" name="Shape 1"/>
          <p:cNvSpPr/>
          <p:nvPr/>
        </p:nvSpPr>
        <p:spPr>
          <a:xfrm>
            <a:off x="968693" y="4344829"/>
            <a:ext cx="469583" cy="469582"/>
          </a:xfrm>
          <a:prstGeom prst="roundRect">
            <a:avLst>
              <a:gd name="adj" fmla="val 66668"/>
            </a:avLst>
          </a:prstGeom>
          <a:solidFill>
            <a:srgbClr val="00002E"/>
          </a:solidFill>
          <a:ln w="22860">
            <a:solidFill>
              <a:srgbClr val="F2B42D"/>
            </a:solidFill>
            <a:prstDash val="solid"/>
          </a:ln>
        </p:spPr>
      </p:sp>
      <p:sp>
        <p:nvSpPr>
          <p:cNvPr id="5" name="Text 2"/>
          <p:cNvSpPr/>
          <p:nvPr/>
        </p:nvSpPr>
        <p:spPr>
          <a:xfrm>
            <a:off x="1115020" y="4432221"/>
            <a:ext cx="176808" cy="294680"/>
          </a:xfrm>
          <a:prstGeom prst="rect">
            <a:avLst/>
          </a:prstGeom>
          <a:noFill/>
          <a:ln/>
        </p:spPr>
        <p:txBody>
          <a:bodyPr wrap="none" lIns="0" tIns="0" rIns="0" bIns="0" rtlCol="0" anchor="t"/>
          <a:lstStyle/>
          <a:p>
            <a:pPr marL="0" indent="0" algn="ctr">
              <a:lnSpc>
                <a:spcPts val="2300"/>
              </a:lnSpc>
              <a:buNone/>
            </a:pPr>
            <a:r>
              <a:rPr lang="en-US" sz="2300" dirty="0">
                <a:solidFill>
                  <a:srgbClr val="FFFFFF"/>
                </a:solidFill>
                <a:latin typeface="Nunito Semi Bold" pitchFamily="34" charset="0"/>
                <a:ea typeface="Nunito Semi Bold" pitchFamily="34" charset="-122"/>
                <a:cs typeface="Nunito Semi Bold" pitchFamily="34" charset="-120"/>
              </a:rPr>
              <a:t>1</a:t>
            </a:r>
            <a:endParaRPr lang="en-US" sz="2300" dirty="0"/>
          </a:p>
        </p:txBody>
      </p:sp>
      <p:sp>
        <p:nvSpPr>
          <p:cNvPr id="6" name="Text 3"/>
          <p:cNvSpPr/>
          <p:nvPr/>
        </p:nvSpPr>
        <p:spPr>
          <a:xfrm>
            <a:off x="1646873" y="4344829"/>
            <a:ext cx="2455307" cy="306824"/>
          </a:xfrm>
          <a:prstGeom prst="rect">
            <a:avLst/>
          </a:prstGeom>
          <a:noFill/>
          <a:ln/>
        </p:spPr>
        <p:txBody>
          <a:bodyPr wrap="none" lIns="0" tIns="0" rIns="0" bIns="0" rtlCol="0" anchor="t"/>
          <a:lstStyle/>
          <a:p>
            <a:pPr marL="0" indent="0">
              <a:lnSpc>
                <a:spcPts val="2400"/>
              </a:lnSpc>
              <a:buNone/>
            </a:pPr>
            <a:r>
              <a:rPr lang="en-US" sz="1900" dirty="0">
                <a:solidFill>
                  <a:srgbClr val="FFFFFF"/>
                </a:solidFill>
                <a:latin typeface="Montserrat ExtraBold" panose="00000900000000000000" pitchFamily="2" charset="0"/>
                <a:ea typeface="Nunito Semi Bold" pitchFamily="34" charset="-122"/>
                <a:cs typeface="Nunito Semi Bold" pitchFamily="34" charset="-120"/>
              </a:rPr>
              <a:t>Python</a:t>
            </a:r>
            <a:endParaRPr lang="en-US" sz="1900" dirty="0">
              <a:latin typeface="Montserrat ExtraBold" panose="00000900000000000000" pitchFamily="2" charset="0"/>
            </a:endParaRPr>
          </a:p>
        </p:txBody>
      </p:sp>
      <p:sp>
        <p:nvSpPr>
          <p:cNvPr id="7" name="Text 4"/>
          <p:cNvSpPr/>
          <p:nvPr/>
        </p:nvSpPr>
        <p:spPr>
          <a:xfrm>
            <a:off x="1646873" y="4776788"/>
            <a:ext cx="5564029" cy="1001554"/>
          </a:xfrm>
          <a:prstGeom prst="rect">
            <a:avLst/>
          </a:prstGeom>
          <a:noFill/>
          <a:ln/>
        </p:spPr>
        <p:txBody>
          <a:bodyPr wrap="square" lIns="0" tIns="0" rIns="0" bIns="0" rtlCol="0" anchor="t"/>
          <a:lstStyle/>
          <a:p>
            <a:pPr marL="0" indent="0">
              <a:lnSpc>
                <a:spcPts val="2600"/>
              </a:lnSpc>
              <a:buNone/>
            </a:pPr>
            <a:r>
              <a:rPr lang="en-US" sz="1600" dirty="0">
                <a:solidFill>
                  <a:srgbClr val="FFFFFF"/>
                </a:solidFill>
                <a:latin typeface="PT Sans" pitchFamily="34" charset="0"/>
                <a:ea typeface="PT Sans" pitchFamily="34" charset="-122"/>
                <a:cs typeface="PT Sans" pitchFamily="34" charset="-120"/>
              </a:rPr>
              <a:t>Python serves as the programming language for model development and analysis, providing a comprehensive ecosystem of machine learning libraries.</a:t>
            </a:r>
            <a:endParaRPr lang="en-US" sz="1600" dirty="0"/>
          </a:p>
        </p:txBody>
      </p:sp>
      <p:sp>
        <p:nvSpPr>
          <p:cNvPr id="8" name="Shape 5"/>
          <p:cNvSpPr/>
          <p:nvPr/>
        </p:nvSpPr>
        <p:spPr>
          <a:xfrm>
            <a:off x="7419499" y="4344829"/>
            <a:ext cx="469583" cy="469582"/>
          </a:xfrm>
          <a:prstGeom prst="roundRect">
            <a:avLst>
              <a:gd name="adj" fmla="val 66668"/>
            </a:avLst>
          </a:prstGeom>
          <a:solidFill>
            <a:srgbClr val="00002E"/>
          </a:solidFill>
          <a:ln w="22860">
            <a:solidFill>
              <a:srgbClr val="D7425E"/>
            </a:solidFill>
            <a:prstDash val="solid"/>
          </a:ln>
        </p:spPr>
      </p:sp>
      <p:sp>
        <p:nvSpPr>
          <p:cNvPr id="9" name="Text 6"/>
          <p:cNvSpPr/>
          <p:nvPr/>
        </p:nvSpPr>
        <p:spPr>
          <a:xfrm>
            <a:off x="7565827" y="4432221"/>
            <a:ext cx="176808" cy="294680"/>
          </a:xfrm>
          <a:prstGeom prst="rect">
            <a:avLst/>
          </a:prstGeom>
          <a:noFill/>
          <a:ln/>
        </p:spPr>
        <p:txBody>
          <a:bodyPr wrap="none" lIns="0" tIns="0" rIns="0" bIns="0" rtlCol="0" anchor="t"/>
          <a:lstStyle/>
          <a:p>
            <a:pPr marL="0" indent="0" algn="ctr">
              <a:lnSpc>
                <a:spcPts val="2300"/>
              </a:lnSpc>
              <a:buNone/>
            </a:pPr>
            <a:r>
              <a:rPr lang="en-US" sz="2300" dirty="0">
                <a:solidFill>
                  <a:srgbClr val="FFFFFF"/>
                </a:solidFill>
                <a:latin typeface="Nunito Semi Bold" pitchFamily="34" charset="0"/>
              </a:rPr>
              <a:t>3</a:t>
            </a:r>
            <a:endParaRPr lang="en-US" sz="2300" dirty="0"/>
          </a:p>
        </p:txBody>
      </p:sp>
      <p:sp>
        <p:nvSpPr>
          <p:cNvPr id="10" name="Text 7"/>
          <p:cNvSpPr/>
          <p:nvPr/>
        </p:nvSpPr>
        <p:spPr>
          <a:xfrm>
            <a:off x="8191196" y="6221730"/>
            <a:ext cx="2455307" cy="306824"/>
          </a:xfrm>
          <a:prstGeom prst="rect">
            <a:avLst/>
          </a:prstGeom>
          <a:noFill/>
          <a:ln/>
        </p:spPr>
        <p:txBody>
          <a:bodyPr wrap="none" lIns="0" tIns="0" rIns="0" bIns="0" rtlCol="0" anchor="t"/>
          <a:lstStyle/>
          <a:p>
            <a:pPr marL="0" indent="0">
              <a:lnSpc>
                <a:spcPts val="2400"/>
              </a:lnSpc>
              <a:buNone/>
            </a:pPr>
            <a:r>
              <a:rPr lang="en-US" sz="1900" dirty="0">
                <a:solidFill>
                  <a:srgbClr val="FFFFFF"/>
                </a:solidFill>
                <a:latin typeface="Montserrat ExtraBold" panose="00000900000000000000" pitchFamily="2" charset="0"/>
                <a:ea typeface="Nunito Semi Bold" pitchFamily="34" charset="-122"/>
                <a:cs typeface="Nunito Semi Bold" pitchFamily="34" charset="-120"/>
              </a:rPr>
              <a:t>Scikit Learn</a:t>
            </a:r>
            <a:endParaRPr lang="en-US" sz="1900" dirty="0">
              <a:latin typeface="Montserrat ExtraBold" panose="00000900000000000000" pitchFamily="2" charset="0"/>
            </a:endParaRPr>
          </a:p>
        </p:txBody>
      </p:sp>
      <p:sp>
        <p:nvSpPr>
          <p:cNvPr id="11" name="Text 8"/>
          <p:cNvSpPr/>
          <p:nvPr/>
        </p:nvSpPr>
        <p:spPr>
          <a:xfrm>
            <a:off x="8097678" y="6603802"/>
            <a:ext cx="5564029" cy="1001554"/>
          </a:xfrm>
          <a:prstGeom prst="rect">
            <a:avLst/>
          </a:prstGeom>
          <a:noFill/>
          <a:ln/>
        </p:spPr>
        <p:txBody>
          <a:bodyPr wrap="square" lIns="0" tIns="0" rIns="0" bIns="0" rtlCol="0" anchor="t"/>
          <a:lstStyle/>
          <a:p>
            <a:pPr marL="0" indent="0">
              <a:lnSpc>
                <a:spcPts val="2600"/>
              </a:lnSpc>
              <a:buNone/>
            </a:pPr>
            <a:r>
              <a:rPr lang="en-US" sz="1600" dirty="0">
                <a:solidFill>
                  <a:srgbClr val="FFFFFF"/>
                </a:solidFill>
                <a:latin typeface="PT Sans" pitchFamily="34" charset="0"/>
                <a:ea typeface="PT Sans" pitchFamily="34" charset="-122"/>
                <a:cs typeface="PT Sans" pitchFamily="34" charset="-120"/>
              </a:rPr>
              <a:t>Scikit-learn provides a wide range of machine learning algorithms, including classification models suited for heart disease prediction.</a:t>
            </a:r>
            <a:endParaRPr lang="en-US" sz="1600" dirty="0"/>
          </a:p>
        </p:txBody>
      </p:sp>
      <p:sp>
        <p:nvSpPr>
          <p:cNvPr id="12" name="Shape 9"/>
          <p:cNvSpPr/>
          <p:nvPr/>
        </p:nvSpPr>
        <p:spPr>
          <a:xfrm>
            <a:off x="968693" y="6221730"/>
            <a:ext cx="469583" cy="469582"/>
          </a:xfrm>
          <a:prstGeom prst="roundRect">
            <a:avLst>
              <a:gd name="adj" fmla="val 66668"/>
            </a:avLst>
          </a:prstGeom>
          <a:solidFill>
            <a:srgbClr val="00002E"/>
          </a:solidFill>
          <a:ln w="22860">
            <a:solidFill>
              <a:srgbClr val="DD785E"/>
            </a:solidFill>
            <a:prstDash val="solid"/>
          </a:ln>
        </p:spPr>
      </p:sp>
      <p:sp>
        <p:nvSpPr>
          <p:cNvPr id="13" name="Text 10"/>
          <p:cNvSpPr/>
          <p:nvPr/>
        </p:nvSpPr>
        <p:spPr>
          <a:xfrm>
            <a:off x="1115020" y="6309122"/>
            <a:ext cx="176808" cy="294680"/>
          </a:xfrm>
          <a:prstGeom prst="rect">
            <a:avLst/>
          </a:prstGeom>
          <a:noFill/>
          <a:ln/>
        </p:spPr>
        <p:txBody>
          <a:bodyPr wrap="none" lIns="0" tIns="0" rIns="0" bIns="0" rtlCol="0" anchor="t"/>
          <a:lstStyle/>
          <a:p>
            <a:pPr marL="0" indent="0" algn="ctr">
              <a:lnSpc>
                <a:spcPts val="2300"/>
              </a:lnSpc>
              <a:buNone/>
            </a:pPr>
            <a:r>
              <a:rPr lang="en-US" sz="2300" dirty="0">
                <a:solidFill>
                  <a:srgbClr val="FFFFFF"/>
                </a:solidFill>
                <a:latin typeface="Nunito Semi Bold" pitchFamily="34" charset="0"/>
                <a:ea typeface="Nunito Semi Bold" pitchFamily="34" charset="-122"/>
                <a:cs typeface="Nunito Semi Bold" pitchFamily="34" charset="-120"/>
              </a:rPr>
              <a:t>2</a:t>
            </a:r>
            <a:endParaRPr lang="en-US" sz="2300" dirty="0"/>
          </a:p>
        </p:txBody>
      </p:sp>
      <p:sp>
        <p:nvSpPr>
          <p:cNvPr id="14" name="Text 11"/>
          <p:cNvSpPr/>
          <p:nvPr/>
        </p:nvSpPr>
        <p:spPr>
          <a:xfrm>
            <a:off x="1646873" y="6221730"/>
            <a:ext cx="2455307" cy="306824"/>
          </a:xfrm>
          <a:prstGeom prst="rect">
            <a:avLst/>
          </a:prstGeom>
          <a:noFill/>
          <a:ln/>
        </p:spPr>
        <p:txBody>
          <a:bodyPr wrap="none" lIns="0" tIns="0" rIns="0" bIns="0" rtlCol="0" anchor="t"/>
          <a:lstStyle/>
          <a:p>
            <a:pPr marL="0" indent="0">
              <a:lnSpc>
                <a:spcPts val="2400"/>
              </a:lnSpc>
              <a:buNone/>
            </a:pPr>
            <a:r>
              <a:rPr lang="en-US" sz="1900" dirty="0">
                <a:solidFill>
                  <a:srgbClr val="FFFFFF"/>
                </a:solidFill>
                <a:latin typeface="Montserrat ExtraBold" panose="00000900000000000000" pitchFamily="2" charset="0"/>
                <a:ea typeface="Nunito Semi Bold" pitchFamily="34" charset="-122"/>
                <a:cs typeface="Nunito Semi Bold" pitchFamily="34" charset="-120"/>
              </a:rPr>
              <a:t>NumPy and Pandas</a:t>
            </a:r>
            <a:endParaRPr lang="en-US" sz="1900" dirty="0">
              <a:latin typeface="Montserrat ExtraBold" panose="00000900000000000000" pitchFamily="2" charset="0"/>
            </a:endParaRPr>
          </a:p>
        </p:txBody>
      </p:sp>
      <p:sp>
        <p:nvSpPr>
          <p:cNvPr id="15" name="Text 12"/>
          <p:cNvSpPr/>
          <p:nvPr/>
        </p:nvSpPr>
        <p:spPr>
          <a:xfrm>
            <a:off x="1646873" y="6653689"/>
            <a:ext cx="5564029" cy="667703"/>
          </a:xfrm>
          <a:prstGeom prst="rect">
            <a:avLst/>
          </a:prstGeom>
          <a:noFill/>
          <a:ln/>
        </p:spPr>
        <p:txBody>
          <a:bodyPr wrap="square" lIns="0" tIns="0" rIns="0" bIns="0" rtlCol="0" anchor="t"/>
          <a:lstStyle/>
          <a:p>
            <a:pPr marL="0" indent="0">
              <a:lnSpc>
                <a:spcPts val="2600"/>
              </a:lnSpc>
              <a:buNone/>
            </a:pPr>
            <a:r>
              <a:rPr lang="en-US" sz="1600" dirty="0">
                <a:solidFill>
                  <a:srgbClr val="FFFFFF"/>
                </a:solidFill>
                <a:latin typeface="PT Sans" pitchFamily="34" charset="0"/>
                <a:ea typeface="PT Sans" pitchFamily="34" charset="-122"/>
                <a:cs typeface="PT Sans" pitchFamily="34" charset="-120"/>
              </a:rPr>
              <a:t>Pandas is used for data manipulation and analysis, facilitating data cleaning, feature engineering, and model evaluation.</a:t>
            </a:r>
            <a:endParaRPr lang="en-US" sz="1600" dirty="0"/>
          </a:p>
        </p:txBody>
      </p:sp>
      <p:sp>
        <p:nvSpPr>
          <p:cNvPr id="16" name="Shape 13"/>
          <p:cNvSpPr/>
          <p:nvPr/>
        </p:nvSpPr>
        <p:spPr>
          <a:xfrm>
            <a:off x="7450573" y="6221671"/>
            <a:ext cx="469583" cy="469582"/>
          </a:xfrm>
          <a:prstGeom prst="roundRect">
            <a:avLst>
              <a:gd name="adj" fmla="val 66668"/>
            </a:avLst>
          </a:prstGeom>
          <a:solidFill>
            <a:srgbClr val="00002E"/>
          </a:solidFill>
          <a:ln w="22860">
            <a:solidFill>
              <a:srgbClr val="48A8E2"/>
            </a:solidFill>
            <a:prstDash val="solid"/>
          </a:ln>
        </p:spPr>
      </p:sp>
      <p:sp>
        <p:nvSpPr>
          <p:cNvPr id="17" name="Text 14"/>
          <p:cNvSpPr/>
          <p:nvPr/>
        </p:nvSpPr>
        <p:spPr>
          <a:xfrm>
            <a:off x="7565827" y="6309122"/>
            <a:ext cx="176808" cy="294680"/>
          </a:xfrm>
          <a:prstGeom prst="rect">
            <a:avLst/>
          </a:prstGeom>
          <a:noFill/>
          <a:ln/>
        </p:spPr>
        <p:txBody>
          <a:bodyPr wrap="none" lIns="0" tIns="0" rIns="0" bIns="0" rtlCol="0" anchor="t"/>
          <a:lstStyle/>
          <a:p>
            <a:pPr marL="0" indent="0" algn="ctr">
              <a:lnSpc>
                <a:spcPts val="2300"/>
              </a:lnSpc>
              <a:buNone/>
            </a:pPr>
            <a:r>
              <a:rPr lang="en-US" sz="2300" dirty="0">
                <a:solidFill>
                  <a:srgbClr val="FFFFFF"/>
                </a:solidFill>
                <a:latin typeface="Nunito Semi Bold" pitchFamily="34" charset="0"/>
                <a:ea typeface="Nunito Semi Bold" pitchFamily="34" charset="-122"/>
                <a:cs typeface="Nunito Semi Bold" pitchFamily="34" charset="-120"/>
              </a:rPr>
              <a:t>4</a:t>
            </a:r>
            <a:endParaRPr lang="en-US" sz="2300" dirty="0"/>
          </a:p>
        </p:txBody>
      </p:sp>
      <p:sp>
        <p:nvSpPr>
          <p:cNvPr id="18" name="Text 15"/>
          <p:cNvSpPr/>
          <p:nvPr/>
        </p:nvSpPr>
        <p:spPr>
          <a:xfrm>
            <a:off x="8097679" y="6221730"/>
            <a:ext cx="2455307" cy="306824"/>
          </a:xfrm>
          <a:prstGeom prst="rect">
            <a:avLst/>
          </a:prstGeom>
          <a:noFill/>
          <a:ln/>
        </p:spPr>
        <p:txBody>
          <a:bodyPr wrap="none" lIns="0" tIns="0" rIns="0" bIns="0" rtlCol="0" anchor="t"/>
          <a:lstStyle/>
          <a:p>
            <a:pPr marL="0" indent="0">
              <a:lnSpc>
                <a:spcPts val="2400"/>
              </a:lnSpc>
              <a:buNone/>
            </a:pPr>
            <a:endParaRPr lang="en-US" sz="1900" dirty="0"/>
          </a:p>
        </p:txBody>
      </p:sp>
      <p:sp>
        <p:nvSpPr>
          <p:cNvPr id="19" name="Text 16"/>
          <p:cNvSpPr/>
          <p:nvPr/>
        </p:nvSpPr>
        <p:spPr>
          <a:xfrm>
            <a:off x="8097679" y="6653689"/>
            <a:ext cx="5564029" cy="1001554"/>
          </a:xfrm>
          <a:prstGeom prst="rect">
            <a:avLst/>
          </a:prstGeom>
          <a:noFill/>
          <a:ln/>
        </p:spPr>
        <p:txBody>
          <a:bodyPr wrap="square" lIns="0" tIns="0" rIns="0" bIns="0" rtlCol="0" anchor="t"/>
          <a:lstStyle/>
          <a:p>
            <a:pPr marL="0" indent="0">
              <a:lnSpc>
                <a:spcPts val="2600"/>
              </a:lnSpc>
              <a:buNone/>
            </a:pPr>
            <a:endParaRPr lang="en-US" sz="1600" dirty="0"/>
          </a:p>
        </p:txBody>
      </p:sp>
      <p:sp>
        <p:nvSpPr>
          <p:cNvPr id="21" name="TextBox 20">
            <a:extLst>
              <a:ext uri="{FF2B5EF4-FFF2-40B4-BE49-F238E27FC236}">
                <a16:creationId xmlns:a16="http://schemas.microsoft.com/office/drawing/2014/main" id="{5832FCEC-2145-08D3-A70F-63EE2231578B}"/>
              </a:ext>
            </a:extLst>
          </p:cNvPr>
          <p:cNvSpPr txBox="1"/>
          <p:nvPr/>
        </p:nvSpPr>
        <p:spPr>
          <a:xfrm>
            <a:off x="8035410" y="4773948"/>
            <a:ext cx="4811271" cy="683457"/>
          </a:xfrm>
          <a:prstGeom prst="rect">
            <a:avLst/>
          </a:prstGeom>
          <a:noFill/>
        </p:spPr>
        <p:txBody>
          <a:bodyPr wrap="square">
            <a:spAutoFit/>
          </a:bodyPr>
          <a:lstStyle/>
          <a:p>
            <a:pPr marL="0" indent="0">
              <a:lnSpc>
                <a:spcPts val="2400"/>
              </a:lnSpc>
              <a:buNone/>
            </a:pPr>
            <a:r>
              <a:rPr lang="en-US" sz="1600" dirty="0">
                <a:solidFill>
                  <a:schemeClr val="bg1"/>
                </a:solidFill>
                <a:latin typeface="PT Sans" panose="020B0503020203020204" pitchFamily="34" charset="0"/>
              </a:rPr>
              <a:t>These libraries are used for intermediate level of data visualization.</a:t>
            </a:r>
          </a:p>
        </p:txBody>
      </p:sp>
      <p:sp>
        <p:nvSpPr>
          <p:cNvPr id="22" name="TextBox 21">
            <a:extLst>
              <a:ext uri="{FF2B5EF4-FFF2-40B4-BE49-F238E27FC236}">
                <a16:creationId xmlns:a16="http://schemas.microsoft.com/office/drawing/2014/main" id="{6D2A2BA6-D140-13CB-A377-69E34A3A7272}"/>
              </a:ext>
            </a:extLst>
          </p:cNvPr>
          <p:cNvSpPr txBox="1"/>
          <p:nvPr/>
        </p:nvSpPr>
        <p:spPr>
          <a:xfrm>
            <a:off x="8035410" y="4334486"/>
            <a:ext cx="7315200" cy="392415"/>
          </a:xfrm>
          <a:prstGeom prst="rect">
            <a:avLst/>
          </a:prstGeom>
          <a:noFill/>
        </p:spPr>
        <p:txBody>
          <a:bodyPr wrap="square">
            <a:spAutoFit/>
          </a:bodyPr>
          <a:lstStyle/>
          <a:p>
            <a:pPr marL="0" indent="0">
              <a:lnSpc>
                <a:spcPts val="2400"/>
              </a:lnSpc>
              <a:buNone/>
            </a:pPr>
            <a:r>
              <a:rPr lang="en-US" sz="1900" dirty="0">
                <a:solidFill>
                  <a:srgbClr val="FFFFFF"/>
                </a:solidFill>
                <a:latin typeface="Montserrat ExtraBold" panose="00000900000000000000" pitchFamily="2" charset="0"/>
              </a:rPr>
              <a:t>Matplotlib and Seaborn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D636D5-0A3A-5426-83AB-DFF7C41E2B81}"/>
              </a:ext>
            </a:extLst>
          </p:cNvPr>
          <p:cNvPicPr>
            <a:picLocks noChangeAspect="1"/>
          </p:cNvPicPr>
          <p:nvPr/>
        </p:nvPicPr>
        <p:blipFill>
          <a:blip r:embed="rId2"/>
          <a:stretch>
            <a:fillRect/>
          </a:stretch>
        </p:blipFill>
        <p:spPr>
          <a:xfrm>
            <a:off x="948844" y="1836602"/>
            <a:ext cx="12732711" cy="5455308"/>
          </a:xfrm>
          <a:prstGeom prst="rect">
            <a:avLst/>
          </a:prstGeom>
        </p:spPr>
      </p:pic>
      <p:sp>
        <p:nvSpPr>
          <p:cNvPr id="4" name="TextBox 3">
            <a:extLst>
              <a:ext uri="{FF2B5EF4-FFF2-40B4-BE49-F238E27FC236}">
                <a16:creationId xmlns:a16="http://schemas.microsoft.com/office/drawing/2014/main" id="{FA43CBF1-AD1E-C822-5874-A5E5594A6216}"/>
              </a:ext>
            </a:extLst>
          </p:cNvPr>
          <p:cNvSpPr txBox="1"/>
          <p:nvPr/>
        </p:nvSpPr>
        <p:spPr>
          <a:xfrm>
            <a:off x="4052454" y="645302"/>
            <a:ext cx="6535881" cy="584775"/>
          </a:xfrm>
          <a:prstGeom prst="rect">
            <a:avLst/>
          </a:prstGeom>
          <a:noFill/>
        </p:spPr>
        <p:txBody>
          <a:bodyPr wrap="square" rtlCol="0">
            <a:spAutoFit/>
          </a:bodyPr>
          <a:lstStyle/>
          <a:p>
            <a:r>
              <a:rPr lang="en-IN" sz="3200" u="sng" dirty="0">
                <a:solidFill>
                  <a:schemeClr val="accent2">
                    <a:lumMod val="60000"/>
                    <a:lumOff val="40000"/>
                  </a:schemeClr>
                </a:solidFill>
                <a:latin typeface="Montserrat ExtraBold" panose="00000900000000000000" pitchFamily="2" charset="0"/>
              </a:rPr>
              <a:t>ARCHITECTURAL DIAGRAM</a:t>
            </a:r>
          </a:p>
        </p:txBody>
      </p:sp>
    </p:spTree>
    <p:extLst>
      <p:ext uri="{BB962C8B-B14F-4D97-AF65-F5344CB8AC3E}">
        <p14:creationId xmlns:p14="http://schemas.microsoft.com/office/powerpoint/2010/main" val="10188008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Savon</Template>
  <TotalTime>112</TotalTime>
  <Words>794</Words>
  <Application>Microsoft Office PowerPoint</Application>
  <PresentationFormat>Custom</PresentationFormat>
  <Paragraphs>101</Paragraphs>
  <Slides>12</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PT Sans</vt:lpstr>
      <vt:lpstr>Nunito Semi Bold</vt:lpstr>
      <vt:lpstr>Times New Roman</vt:lpstr>
      <vt:lpstr>Montserrat</vt:lpstr>
      <vt:lpstr>Montserrat ExtraBold</vt:lpstr>
      <vt:lpstr>PT Sans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Bhavya</dc:creator>
  <cp:lastModifiedBy>bhavya bharadwaj</cp:lastModifiedBy>
  <cp:revision>7</cp:revision>
  <dcterms:created xsi:type="dcterms:W3CDTF">2024-10-14T19:24:04Z</dcterms:created>
  <dcterms:modified xsi:type="dcterms:W3CDTF">2024-10-15T09:34:19Z</dcterms:modified>
</cp:coreProperties>
</file>